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750" r:id="rId2"/>
    <p:sldMasterId id="2147483774" r:id="rId3"/>
    <p:sldMasterId id="2147483798" r:id="rId4"/>
  </p:sldMasterIdLst>
  <p:notesMasterIdLst>
    <p:notesMasterId r:id="rId40"/>
  </p:notesMasterIdLst>
  <p:handoutMasterIdLst>
    <p:handoutMasterId r:id="rId41"/>
  </p:handoutMasterIdLst>
  <p:sldIdLst>
    <p:sldId id="883" r:id="rId5"/>
    <p:sldId id="882" r:id="rId6"/>
    <p:sldId id="832" r:id="rId7"/>
    <p:sldId id="880" r:id="rId8"/>
    <p:sldId id="889" r:id="rId9"/>
    <p:sldId id="890" r:id="rId10"/>
    <p:sldId id="891" r:id="rId11"/>
    <p:sldId id="884" r:id="rId12"/>
    <p:sldId id="892" r:id="rId13"/>
    <p:sldId id="893" r:id="rId14"/>
    <p:sldId id="885" r:id="rId15"/>
    <p:sldId id="894" r:id="rId16"/>
    <p:sldId id="896" r:id="rId17"/>
    <p:sldId id="895" r:id="rId18"/>
    <p:sldId id="886" r:id="rId19"/>
    <p:sldId id="897" r:id="rId20"/>
    <p:sldId id="899" r:id="rId21"/>
    <p:sldId id="900" r:id="rId22"/>
    <p:sldId id="898" r:id="rId23"/>
    <p:sldId id="901" r:id="rId24"/>
    <p:sldId id="902" r:id="rId25"/>
    <p:sldId id="887" r:id="rId26"/>
    <p:sldId id="903" r:id="rId27"/>
    <p:sldId id="904" r:id="rId28"/>
    <p:sldId id="906" r:id="rId29"/>
    <p:sldId id="907" r:id="rId30"/>
    <p:sldId id="919" r:id="rId31"/>
    <p:sldId id="920" r:id="rId32"/>
    <p:sldId id="912" r:id="rId33"/>
    <p:sldId id="914" r:id="rId34"/>
    <p:sldId id="888" r:id="rId35"/>
    <p:sldId id="915" r:id="rId36"/>
    <p:sldId id="916" r:id="rId37"/>
    <p:sldId id="921" r:id="rId38"/>
    <p:sldId id="822" r:id="rId39"/>
  </p:sldIdLst>
  <p:sldSz cx="9144000" cy="6858000" type="screen4x3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177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355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71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5887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064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241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5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3333CC"/>
    <a:srgbClr val="7C7676"/>
    <a:srgbClr val="020A46"/>
    <a:srgbClr val="000D6C"/>
    <a:srgbClr val="002C58"/>
    <a:srgbClr val="FFB7FF"/>
    <a:srgbClr val="FF9BFF"/>
    <a:srgbClr val="EA0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086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 </a:t>
          </a:r>
          <a:r>
            <a:rPr lang="fr-FR" sz="1600" b="1">
              <a:solidFill>
                <a:schemeClr val="bg1"/>
              </a:solidFill>
              <a:latin typeface="Comic Sans MS"/>
              <a:ea typeface="Calibri"/>
              <a:cs typeface="Arial"/>
            </a:rPr>
            <a:t> Contexte et problématique</a:t>
          </a: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5DA9EEBF-FDC0-4198-B1C2-042F22B88BAB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  </a:t>
          </a:r>
          <a:r>
            <a:rPr lang="fr-FR" sz="1600" b="1">
              <a:solidFill>
                <a:schemeClr val="bg1"/>
              </a:solidFill>
              <a:latin typeface="Comic Sans MS"/>
              <a:ea typeface="Calibri"/>
              <a:cs typeface="Arial"/>
            </a:rPr>
            <a:t>Objectifs du projet</a:t>
          </a:r>
        </a:p>
      </dgm:t>
    </dgm:pt>
    <dgm:pt modelId="{F444E32D-2A3D-4897-9042-A13B20E3FDBD}" type="parTrans" cxnId="{50D061D4-8505-4F5F-9F56-1DDFF0DED8B2}">
      <dgm:prSet/>
      <dgm:spPr/>
    </dgm:pt>
    <dgm:pt modelId="{C74FE0E4-CE00-414F-BD1A-8F2B00AD6D74}" type="sibTrans" cxnId="{50D061D4-8505-4F5F-9F56-1DDFF0DED8B2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971038-18D2-49B0-89F9-901FEC60EC6B}" type="pres">
      <dgm:prSet presAssocID="{5D79F9FD-AD3D-4104-AFD4-F432476DDC63}" presName="spacer" presStyleCnt="0"/>
      <dgm:spPr/>
    </dgm:pt>
    <dgm:pt modelId="{AA993D9D-7BE5-4304-BD3E-32FAC2EDB319}" type="pres">
      <dgm:prSet presAssocID="{5DA9EEBF-FDC0-4198-B1C2-042F22B88BA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F05CF59-A2D1-43F0-8FD9-2305070B5478}" type="presOf" srcId="{5DA9EEBF-FDC0-4198-B1C2-042F22B88BAB}" destId="{AA993D9D-7BE5-4304-BD3E-32FAC2EDB319}" srcOrd="0" destOrd="0" presId="urn:microsoft.com/office/officeart/2005/8/layout/vList2"/>
    <dgm:cxn modelId="{50D061D4-8505-4F5F-9F56-1DDFF0DED8B2}" srcId="{249E2F24-E9C7-46C3-A4DD-AFD803232529}" destId="{5DA9EEBF-FDC0-4198-B1C2-042F22B88BAB}" srcOrd="1" destOrd="0" parTransId="{F444E32D-2A3D-4897-9042-A13B20E3FDBD}" sibTransId="{C74FE0E4-CE00-414F-BD1A-8F2B00AD6D74}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1C542B39-4CEA-471C-B852-BCE79010D7C4}" type="presParOf" srcId="{E7E9DDB4-7286-4255-A514-5263E9F45293}" destId="{96971038-18D2-49B0-89F9-901FEC60EC6B}" srcOrd="1" destOrd="0" presId="urn:microsoft.com/office/officeart/2005/8/layout/vList2"/>
    <dgm:cxn modelId="{42888857-4AED-4D6C-A722-340C9B1C4309}" type="presParOf" srcId="{E7E9DDB4-7286-4255-A514-5263E9F45293}" destId="{AA993D9D-7BE5-4304-BD3E-32FAC2EDB31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Besoins fonctionnels</a:t>
          </a:r>
          <a:endParaRPr lang="fr-FR" sz="1600" b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4F9B1193-2F65-4D6B-867C-693595CD63B0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3000" b="1" dirty="0">
              <a:solidFill>
                <a:srgbClr val="010000"/>
              </a:solidFill>
              <a:latin typeface="Comic Sans MS"/>
              <a:cs typeface="Arial"/>
            </a:rPr>
            <a:t> </a:t>
          </a:r>
          <a:r>
            <a:rPr lang="en-US" sz="1600" b="1" dirty="0">
              <a:solidFill>
                <a:schemeClr val="bg1"/>
              </a:solidFill>
              <a:latin typeface="Comic Sans MS"/>
              <a:cs typeface="Arial"/>
            </a:rPr>
            <a:t>Bes</a:t>
          </a:r>
          <a:r>
            <a:rPr lang="fr-FR" sz="1600" b="1" dirty="0">
              <a:solidFill>
                <a:schemeClr val="bg1"/>
              </a:solidFill>
              <a:latin typeface="Comic Sans MS"/>
              <a:cs typeface="Arial"/>
            </a:rPr>
            <a:t>oins</a:t>
          </a:r>
          <a:r>
            <a:rPr lang="en-US" sz="1600" b="1" dirty="0">
              <a:solidFill>
                <a:schemeClr val="bg1"/>
              </a:solidFill>
              <a:latin typeface="Comic Sans MS"/>
              <a:cs typeface="Arial"/>
            </a:rPr>
            <a:t> non </a:t>
          </a:r>
          <a:r>
            <a:rPr lang="en-US" sz="1600" b="1" dirty="0" err="1">
              <a:solidFill>
                <a:schemeClr val="bg1"/>
              </a:solidFill>
              <a:latin typeface="Comic Sans MS"/>
              <a:cs typeface="Arial"/>
            </a:rPr>
            <a:t>fonctionnels</a:t>
          </a:r>
          <a:endParaRPr lang="fr-FR" sz="1600" b="1" dirty="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5971B112-4B09-402D-8111-9CB84C5B2CD9}" type="parTrans" cxnId="{552C5A82-677B-463D-BEC7-73E477CCE784}">
      <dgm:prSet/>
      <dgm:spPr/>
      <dgm:t>
        <a:bodyPr/>
        <a:lstStyle/>
        <a:p>
          <a:endParaRPr lang="fr-FR"/>
        </a:p>
      </dgm:t>
    </dgm:pt>
    <dgm:pt modelId="{C4FD6F31-ACD8-4B79-B35B-E55A028C470B}" type="sibTrans" cxnId="{552C5A82-677B-463D-BEC7-73E477CCE784}">
      <dgm:prSet/>
      <dgm:spPr/>
      <dgm:t>
        <a:bodyPr/>
        <a:lstStyle/>
        <a:p>
          <a:endParaRPr lang="fr-FR"/>
        </a:p>
      </dgm:t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D06F04-B946-4FA8-96BE-F982042C0429}" type="pres">
      <dgm:prSet presAssocID="{5D79F9FD-AD3D-4104-AFD4-F432476DDC63}" presName="spacer" presStyleCnt="0"/>
      <dgm:spPr/>
    </dgm:pt>
    <dgm:pt modelId="{BF80EDC5-C16A-4D2D-BC4C-5D80FFABD8CD}" type="pres">
      <dgm:prSet presAssocID="{4F9B1193-2F65-4D6B-867C-693595CD63B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89CDEA-40CC-4175-B574-EA3E3EDB9ABE}" type="presOf" srcId="{4F9B1193-2F65-4D6B-867C-693595CD63B0}" destId="{BF80EDC5-C16A-4D2D-BC4C-5D80FFABD8CD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552C5A82-677B-463D-BEC7-73E477CCE784}" srcId="{249E2F24-E9C7-46C3-A4DD-AFD803232529}" destId="{4F9B1193-2F65-4D6B-867C-693595CD63B0}" srcOrd="1" destOrd="0" parTransId="{5971B112-4B09-402D-8111-9CB84C5B2CD9}" sibTransId="{C4FD6F31-ACD8-4B79-B35B-E55A028C470B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41B23F67-1DA6-4904-A867-97EE38B94347}" type="presParOf" srcId="{E7E9DDB4-7286-4255-A514-5263E9F45293}" destId="{CFD06F04-B946-4FA8-96BE-F982042C0429}" srcOrd="1" destOrd="0" presId="urn:microsoft.com/office/officeart/2005/8/layout/vList2"/>
    <dgm:cxn modelId="{46F2B35E-C700-4EE6-899E-B27EE0AB8C10}" type="presParOf" srcId="{E7E9DDB4-7286-4255-A514-5263E9F45293}" destId="{BF80EDC5-C16A-4D2D-BC4C-5D80FFABD8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Présentation des cas d'utilisation</a:t>
          </a:r>
          <a:endParaRPr lang="en-US" sz="1600" b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7ABAE5E4-BDD4-455D-A548-413D6F93E8D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>
              <a:solidFill>
                <a:schemeClr val="bg1"/>
              </a:solidFill>
              <a:latin typeface="Comic Sans MS"/>
              <a:cs typeface="Arial"/>
            </a:rPr>
            <a:t>  Présentation du BPMN</a:t>
          </a:r>
          <a:endParaRPr lang="en-US" sz="160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95C983FC-004E-4198-8FB1-D9ABC17842AA}" type="parTrans" cxnId="{A0A22C23-9B85-4A8B-93C5-09D81D65CA6F}">
      <dgm:prSet/>
      <dgm:spPr/>
    </dgm:pt>
    <dgm:pt modelId="{973C47BD-1A56-41AF-868C-20CAA3317EC9}" type="sibTrans" cxnId="{A0A22C23-9B85-4A8B-93C5-09D81D65CA6F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2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1EF49E0-E770-4D93-9393-821389857AC8}" type="pres">
      <dgm:prSet presAssocID="{5D79F9FD-AD3D-4104-AFD4-F432476DDC63}" presName="spacer" presStyleCnt="0"/>
      <dgm:spPr/>
    </dgm:pt>
    <dgm:pt modelId="{7F73FC47-4434-4E80-A7F1-8D96EE15455C}" type="pres">
      <dgm:prSet presAssocID="{7ABAE5E4-BDD4-455D-A548-413D6F93E8D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A22C23-9B85-4A8B-93C5-09D81D65CA6F}" srcId="{249E2F24-E9C7-46C3-A4DD-AFD803232529}" destId="{7ABAE5E4-BDD4-455D-A548-413D6F93E8DC}" srcOrd="1" destOrd="0" parTransId="{95C983FC-004E-4198-8FB1-D9ABC17842AA}" sibTransId="{973C47BD-1A56-41AF-868C-20CAA3317EC9}"/>
    <dgm:cxn modelId="{FBF893E4-6E8C-4221-A987-37B27F04EBD7}" type="presOf" srcId="{7ABAE5E4-BDD4-455D-A548-413D6F93E8DC}" destId="{7F73FC47-4434-4E80-A7F1-8D96EE15455C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02F813DD-1CFC-4FBF-A407-1A9779D2DE15}" type="presParOf" srcId="{E7E9DDB4-7286-4255-A514-5263E9F45293}" destId="{E1EF49E0-E770-4D93-9393-821389857AC8}" srcOrd="1" destOrd="0" presId="urn:microsoft.com/office/officeart/2005/8/layout/vList2"/>
    <dgm:cxn modelId="{64EF0961-9BB1-4DF8-8644-249F25447A23}" type="presParOf" srcId="{E7E9DDB4-7286-4255-A514-5263E9F45293}" destId="{7F73FC47-4434-4E80-A7F1-8D96EE1545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9E2F24-E9C7-46C3-A4DD-AFD803232529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C55E7D90-C397-4811-B3D9-4073DB43BC7C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>
              <a:solidFill>
                <a:schemeClr val="bg1"/>
              </a:solidFill>
              <a:latin typeface="Comic Sans MS"/>
              <a:cs typeface="Arial"/>
            </a:rPr>
            <a:t>Outils</a:t>
          </a: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utilisés</a:t>
          </a:r>
          <a:endParaRPr lang="fr-FR" sz="1600" err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1AB06E0A-9ED9-498C-84E1-6BAF741777F0}" type="parTrans" cxnId="{0D6AC8AA-29D3-4A93-915A-93847D1DE1BE}">
      <dgm:prSet/>
      <dgm:spPr/>
      <dgm:t>
        <a:bodyPr/>
        <a:lstStyle/>
        <a:p>
          <a:endParaRPr lang="fr-FR"/>
        </a:p>
      </dgm:t>
    </dgm:pt>
    <dgm:pt modelId="{5D79F9FD-AD3D-4104-AFD4-F432476DDC63}" type="sibTrans" cxnId="{0D6AC8AA-29D3-4A93-915A-93847D1DE1BE}">
      <dgm:prSet/>
      <dgm:spPr/>
      <dgm:t>
        <a:bodyPr/>
        <a:lstStyle/>
        <a:p>
          <a:endParaRPr lang="fr-FR"/>
        </a:p>
      </dgm:t>
    </dgm:pt>
    <dgm:pt modelId="{35E89743-9317-4C9D-A458-BF694D8E561E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>
              <a:solidFill>
                <a:schemeClr val="bg1"/>
              </a:solidFill>
              <a:latin typeface="Comic Sans MS"/>
              <a:cs typeface="Arial"/>
            </a:rPr>
            <a:t>    </a:t>
          </a:r>
          <a:r>
            <a:rPr lang="en-US" sz="1600" err="1">
              <a:solidFill>
                <a:schemeClr val="bg1"/>
              </a:solidFill>
              <a:latin typeface="Comic Sans MS"/>
              <a:cs typeface="Arial"/>
            </a:rPr>
            <a:t>Vidéo</a:t>
          </a:r>
          <a:endParaRPr lang="en-US" sz="1600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22E7E1D9-83B7-40F0-9C70-85BF19142D15}" type="parTrans" cxnId="{34FE817B-8613-4823-99D2-C904162B04A6}">
      <dgm:prSet/>
      <dgm:spPr/>
    </dgm:pt>
    <dgm:pt modelId="{B7179F18-CE5D-403D-9E98-DC12E37C9FE0}" type="sibTrans" cxnId="{34FE817B-8613-4823-99D2-C904162B04A6}">
      <dgm:prSet/>
      <dgm:spPr/>
    </dgm:pt>
    <dgm:pt modelId="{D7F99EB6-9110-4424-989A-A6C803465D0A}">
      <dgm:prSet phldrT="[Texte]" custT="1"/>
      <dgm:spPr>
        <a:solidFill>
          <a:srgbClr val="020A46"/>
        </a:solidFill>
      </dgm:spPr>
      <dgm:t>
        <a:bodyPr/>
        <a:lstStyle/>
        <a:p>
          <a:pPr marL="179388" indent="0">
            <a:lnSpc>
              <a:spcPts val="3200"/>
            </a:lnSpc>
            <a:tabLst>
              <a:tab pos="538163" algn="l"/>
            </a:tabLst>
          </a:pP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   </a:t>
          </a:r>
          <a:r>
            <a:rPr lang="fr-FR" sz="1600" b="1">
              <a:solidFill>
                <a:schemeClr val="bg1"/>
              </a:solidFill>
              <a:latin typeface="Comic Sans MS"/>
              <a:cs typeface="Arial"/>
            </a:rPr>
            <a:t>Les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fonctionnalités</a:t>
          </a:r>
          <a:r>
            <a:rPr lang="en-US" sz="1600" b="1">
              <a:solidFill>
                <a:schemeClr val="bg1"/>
              </a:solidFill>
              <a:latin typeface="Comic Sans MS"/>
              <a:cs typeface="Arial"/>
            </a:rPr>
            <a:t> </a:t>
          </a:r>
          <a:r>
            <a:rPr lang="en-US" sz="1600" b="1" err="1">
              <a:solidFill>
                <a:schemeClr val="bg1"/>
              </a:solidFill>
              <a:latin typeface="Comic Sans MS"/>
              <a:cs typeface="Arial"/>
            </a:rPr>
            <a:t>disponibles</a:t>
          </a:r>
          <a:endParaRPr lang="fr-FR" sz="1600" b="1" err="1">
            <a:solidFill>
              <a:schemeClr val="bg1"/>
            </a:solidFill>
            <a:latin typeface="Comic Sans MS"/>
            <a:ea typeface="Calibri"/>
            <a:cs typeface="Arial"/>
          </a:endParaRPr>
        </a:p>
      </dgm:t>
    </dgm:pt>
    <dgm:pt modelId="{4D774D01-4DF5-4FD9-9D37-AACFB1255845}" type="parTrans" cxnId="{73598FFF-9DC3-4D2C-B418-96245847AE0A}">
      <dgm:prSet/>
      <dgm:spPr/>
    </dgm:pt>
    <dgm:pt modelId="{5F64AF47-6FB3-4E36-A09D-D3E3D0CA67C7}" type="sibTrans" cxnId="{73598FFF-9DC3-4D2C-B418-96245847AE0A}">
      <dgm:prSet/>
      <dgm:spPr/>
    </dgm:pt>
    <dgm:pt modelId="{E7E9DDB4-7286-4255-A514-5263E9F45293}" type="pres">
      <dgm:prSet presAssocID="{249E2F24-E9C7-46C3-A4DD-AFD8032325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E4E8E9-72B1-4881-BC49-0F394410B4C3}" type="pres">
      <dgm:prSet presAssocID="{C55E7D90-C397-4811-B3D9-4073DB43BC7C}" presName="parentText" presStyleLbl="node1" presStyleIdx="0" presStyleCnt="3" custScaleY="102759" custLinFactNeighborX="824" custLinFactNeighborY="-4706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0CBEBB-8782-407F-8820-E5FBB0D3D8E6}" type="pres">
      <dgm:prSet presAssocID="{5D79F9FD-AD3D-4104-AFD4-F432476DDC63}" presName="spacer" presStyleCnt="0"/>
      <dgm:spPr/>
    </dgm:pt>
    <dgm:pt modelId="{73ED08DB-1713-4993-9E05-174B8F526954}" type="pres">
      <dgm:prSet presAssocID="{D7F99EB6-9110-4424-989A-A6C803465D0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61EEAE-AC3A-4004-836E-DADAC77BA9C4}" type="pres">
      <dgm:prSet presAssocID="{5F64AF47-6FB3-4E36-A09D-D3E3D0CA67C7}" presName="spacer" presStyleCnt="0"/>
      <dgm:spPr/>
    </dgm:pt>
    <dgm:pt modelId="{7780979F-66E6-43DE-930C-F84E511C0262}" type="pres">
      <dgm:prSet presAssocID="{35E89743-9317-4C9D-A458-BF694D8E561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3598FFF-9DC3-4D2C-B418-96245847AE0A}" srcId="{249E2F24-E9C7-46C3-A4DD-AFD803232529}" destId="{D7F99EB6-9110-4424-989A-A6C803465D0A}" srcOrd="1" destOrd="0" parTransId="{4D774D01-4DF5-4FD9-9D37-AACFB1255845}" sibTransId="{5F64AF47-6FB3-4E36-A09D-D3E3D0CA67C7}"/>
    <dgm:cxn modelId="{F26C8FC8-F869-413F-B11E-0B11E627C6C1}" type="presOf" srcId="{249E2F24-E9C7-46C3-A4DD-AFD803232529}" destId="{E7E9DDB4-7286-4255-A514-5263E9F45293}" srcOrd="0" destOrd="0" presId="urn:microsoft.com/office/officeart/2005/8/layout/vList2"/>
    <dgm:cxn modelId="{2A4162D4-3EB0-4E70-8728-37553BC603F0}" type="presOf" srcId="{35E89743-9317-4C9D-A458-BF694D8E561E}" destId="{7780979F-66E6-43DE-930C-F84E511C0262}" srcOrd="0" destOrd="0" presId="urn:microsoft.com/office/officeart/2005/8/layout/vList2"/>
    <dgm:cxn modelId="{4A520BFE-F2D8-48D7-AEE6-973CB61164B6}" type="presOf" srcId="{C55E7D90-C397-4811-B3D9-4073DB43BC7C}" destId="{8DE4E8E9-72B1-4881-BC49-0F394410B4C3}" srcOrd="0" destOrd="0" presId="urn:microsoft.com/office/officeart/2005/8/layout/vList2"/>
    <dgm:cxn modelId="{BB5AD3A1-B083-4391-9435-2D3102790423}" type="presOf" srcId="{D7F99EB6-9110-4424-989A-A6C803465D0A}" destId="{73ED08DB-1713-4993-9E05-174B8F526954}" srcOrd="0" destOrd="0" presId="urn:microsoft.com/office/officeart/2005/8/layout/vList2"/>
    <dgm:cxn modelId="{0D6AC8AA-29D3-4A93-915A-93847D1DE1BE}" srcId="{249E2F24-E9C7-46C3-A4DD-AFD803232529}" destId="{C55E7D90-C397-4811-B3D9-4073DB43BC7C}" srcOrd="0" destOrd="0" parTransId="{1AB06E0A-9ED9-498C-84E1-6BAF741777F0}" sibTransId="{5D79F9FD-AD3D-4104-AFD4-F432476DDC63}"/>
    <dgm:cxn modelId="{34FE817B-8613-4823-99D2-C904162B04A6}" srcId="{249E2F24-E9C7-46C3-A4DD-AFD803232529}" destId="{35E89743-9317-4C9D-A458-BF694D8E561E}" srcOrd="2" destOrd="0" parTransId="{22E7E1D9-83B7-40F0-9C70-85BF19142D15}" sibTransId="{B7179F18-CE5D-403D-9E98-DC12E37C9FE0}"/>
    <dgm:cxn modelId="{FCD85CBD-8F37-4C31-BBD3-C29DD3F055EC}" type="presParOf" srcId="{E7E9DDB4-7286-4255-A514-5263E9F45293}" destId="{8DE4E8E9-72B1-4881-BC49-0F394410B4C3}" srcOrd="0" destOrd="0" presId="urn:microsoft.com/office/officeart/2005/8/layout/vList2"/>
    <dgm:cxn modelId="{8C3DB7FF-A4B1-410D-8E54-B8E857A7D247}" type="presParOf" srcId="{E7E9DDB4-7286-4255-A514-5263E9F45293}" destId="{860CBEBB-8782-407F-8820-E5FBB0D3D8E6}" srcOrd="1" destOrd="0" presId="urn:microsoft.com/office/officeart/2005/8/layout/vList2"/>
    <dgm:cxn modelId="{DA31CB2C-AB89-45B3-B3B2-D08A35E150B3}" type="presParOf" srcId="{E7E9DDB4-7286-4255-A514-5263E9F45293}" destId="{73ED08DB-1713-4993-9E05-174B8F526954}" srcOrd="2" destOrd="0" presId="urn:microsoft.com/office/officeart/2005/8/layout/vList2"/>
    <dgm:cxn modelId="{250FDD2A-BD01-4533-936B-3E11CB3D3C0F}" type="presParOf" srcId="{E7E9DDB4-7286-4255-A514-5263E9F45293}" destId="{6161EEAE-AC3A-4004-836E-DADAC77BA9C4}" srcOrd="3" destOrd="0" presId="urn:microsoft.com/office/officeart/2005/8/layout/vList2"/>
    <dgm:cxn modelId="{D0286D93-7CD2-4C43-9743-E0AD896A07B6}" type="presParOf" srcId="{E7E9DDB4-7286-4255-A514-5263E9F45293}" destId="{7780979F-66E6-43DE-930C-F84E511C026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E8E9-72B1-4881-BC49-0F394410B4C3}">
      <dsp:nvSpPr>
        <dsp:cNvPr id="0" name=""/>
        <dsp:cNvSpPr/>
      </dsp:nvSpPr>
      <dsp:spPr>
        <a:xfrm>
          <a:off x="0" y="0"/>
          <a:ext cx="4532635" cy="827168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 </a:t>
          </a:r>
          <a:r>
            <a:rPr lang="fr-FR" sz="1600" b="1" kern="1200">
              <a:solidFill>
                <a:schemeClr val="bg1"/>
              </a:solidFill>
              <a:latin typeface="Comic Sans MS"/>
              <a:ea typeface="Calibri"/>
              <a:cs typeface="Arial"/>
            </a:rPr>
            <a:t> Contexte et problématique</a:t>
          </a:r>
        </a:p>
      </dsp:txBody>
      <dsp:txXfrm>
        <a:off x="40379" y="40379"/>
        <a:ext cx="4451877" cy="746410"/>
      </dsp:txXfrm>
    </dsp:sp>
    <dsp:sp modelId="{AA993D9D-7BE5-4304-BD3E-32FAC2EDB319}">
      <dsp:nvSpPr>
        <dsp:cNvPr id="0" name=""/>
        <dsp:cNvSpPr/>
      </dsp:nvSpPr>
      <dsp:spPr>
        <a:xfrm>
          <a:off x="0" y="952189"/>
          <a:ext cx="4532635" cy="804960"/>
        </a:xfrm>
        <a:prstGeom prst="roundRect">
          <a:avLst/>
        </a:prstGeom>
        <a:solidFill>
          <a:srgbClr val="020A4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9388" lvl="0" indent="0" algn="l" defTabSz="711200">
            <a:lnSpc>
              <a:spcPts val="3200"/>
            </a:lnSpc>
            <a:spcBef>
              <a:spcPct val="0"/>
            </a:spcBef>
            <a:spcAft>
              <a:spcPct val="35000"/>
            </a:spcAft>
            <a:tabLst>
              <a:tab pos="538163" algn="l"/>
            </a:tabLst>
          </a:pPr>
          <a:r>
            <a:rPr lang="en-US" sz="1600" b="1" kern="1200">
              <a:solidFill>
                <a:schemeClr val="bg1"/>
              </a:solidFill>
              <a:latin typeface="Comic Sans MS"/>
              <a:cs typeface="Arial"/>
            </a:rPr>
            <a:t>   </a:t>
          </a:r>
          <a:r>
            <a:rPr lang="fr-FR" sz="1600" b="1" kern="1200">
              <a:solidFill>
                <a:schemeClr val="bg1"/>
              </a:solidFill>
              <a:latin typeface="Comic Sans MS"/>
              <a:ea typeface="Calibri"/>
              <a:cs typeface="Arial"/>
            </a:rPr>
            <a:t>Objectifs du projet</a:t>
          </a:r>
        </a:p>
      </dsp:txBody>
      <dsp:txXfrm>
        <a:off x="39295" y="991484"/>
        <a:ext cx="4454045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033" cy="501097"/>
          </a:xfrm>
          <a:prstGeom prst="rect">
            <a:avLst/>
          </a:prstGeom>
        </p:spPr>
        <p:txBody>
          <a:bodyPr vert="horz" lIns="94014" tIns="47008" rIns="94014" bIns="47008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506" y="1"/>
            <a:ext cx="2985032" cy="501097"/>
          </a:xfrm>
          <a:prstGeom prst="rect">
            <a:avLst/>
          </a:prstGeom>
        </p:spPr>
        <p:txBody>
          <a:bodyPr vert="horz" lIns="94014" tIns="47008" rIns="94014" bIns="47008" rtlCol="0"/>
          <a:lstStyle>
            <a:lvl1pPr algn="r">
              <a:defRPr sz="1300"/>
            </a:lvl1pPr>
          </a:lstStyle>
          <a:p>
            <a:pPr>
              <a:defRPr/>
            </a:pPr>
            <a:fld id="{A9FF23E4-0489-4F9E-873E-2B6B685FB17C}" type="datetimeFigureOut">
              <a:rPr lang="en-US"/>
              <a:pPr>
                <a:defRPr/>
              </a:pPr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7565"/>
            <a:ext cx="2985033" cy="501097"/>
          </a:xfrm>
          <a:prstGeom prst="rect">
            <a:avLst/>
          </a:prstGeom>
        </p:spPr>
        <p:txBody>
          <a:bodyPr vert="horz" lIns="94014" tIns="47008" rIns="94014" bIns="47008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506" y="9517565"/>
            <a:ext cx="2985032" cy="501097"/>
          </a:xfrm>
          <a:prstGeom prst="rect">
            <a:avLst/>
          </a:prstGeom>
        </p:spPr>
        <p:txBody>
          <a:bodyPr vert="horz" lIns="94014" tIns="47008" rIns="94014" bIns="47008" rtlCol="0" anchor="b"/>
          <a:lstStyle>
            <a:lvl1pPr algn="r">
              <a:defRPr sz="1300"/>
            </a:lvl1pPr>
          </a:lstStyle>
          <a:p>
            <a:pPr>
              <a:defRPr/>
            </a:pPr>
            <a:fld id="{9AF6D7BF-AB2D-4163-A332-3EF2F4D22BC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15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4213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1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8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1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1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7891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05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601596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5175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8777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4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8840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059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93112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119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7917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5014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14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6341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575863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dirty="0"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56718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36240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21797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98861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9886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99036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145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97795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 dirty="0"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dirty="0"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07225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07225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89038" y="1252538"/>
            <a:ext cx="4510087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8201" y="4822863"/>
            <a:ext cx="5511762" cy="3944706"/>
          </a:xfrm>
          <a:prstGeom prst="rect">
            <a:avLst/>
          </a:prstGeom>
        </p:spPr>
        <p:txBody>
          <a:bodyPr lIns="89172" tIns="44586" rIns="89172" bIns="44586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6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8298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00518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5555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52475"/>
            <a:ext cx="5005387" cy="3756025"/>
          </a:xfrm>
          <a:prstGeom prst="rect">
            <a:avLst/>
          </a:prstGeom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509" y="4759137"/>
            <a:ext cx="5511147" cy="4508902"/>
          </a:xfrm>
          <a:prstGeom prst="rect">
            <a:avLst/>
          </a:prstGeom>
          <a:noFill/>
          <a:ln/>
        </p:spPr>
        <p:txBody>
          <a:bodyPr lIns="89191" tIns="44595" rIns="89191" bIns="44595"/>
          <a:lstStyle/>
          <a:p>
            <a:endParaRPr lang="fr-FR" noProof="1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db39bf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29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5cdb39bfd9_0_0:notes"/>
          <p:cNvSpPr txBox="1">
            <a:spLocks noGrp="1"/>
          </p:cNvSpPr>
          <p:nvPr>
            <p:ph type="body" idx="1"/>
          </p:nvPr>
        </p:nvSpPr>
        <p:spPr>
          <a:xfrm>
            <a:off x="688201" y="4822863"/>
            <a:ext cx="5511900" cy="3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75" rIns="89150" bIns="44575" anchor="t" anchorCtr="0">
            <a:noAutofit/>
          </a:bodyPr>
          <a:lstStyle/>
          <a:p>
            <a:pPr marL="334396" marR="0" lvl="0" indent="-334396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 secteur économique est exigeant en termes de logiciels dont le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développement est de plus en plus complexe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la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qualité un facteur décisif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du point de vue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utilisation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maintenabilité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réutilisabilité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Les logiciels sont par nature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intangibles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généralement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complexes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dû au nombre énorme d'entités logicielles liées par différents types de dépendances.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plus,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logiciels ne sont pas des artéfacts figés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 Le logiciel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évolue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change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ce qui implique que sa conception est révisée et améliorée de façon continue.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En évolution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logiciels deviennent de plus en plus complexes,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difficiles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voire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impossible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 analyser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et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à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juste en lisant leurs codes sources.</a:t>
            </a:r>
            <a:endParaRPr/>
          </a:p>
          <a:p>
            <a:pPr marL="334396" marR="0" lvl="0" indent="-23533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334396" marR="0" lvl="0" indent="-334396" algn="just" rtl="0">
              <a:lnSpc>
                <a:spcPct val="150000"/>
              </a:lnSpc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❑"/>
            </a:pP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 cet effet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les personnes chargées de la maintenance doivent les </a:t>
            </a:r>
            <a:r>
              <a:rPr lang="fr-FR" sz="1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comprendre en premier lieu</a:t>
            </a:r>
            <a:r>
              <a:rPr lang="fr-FR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marL="334396" marR="0" lvl="0" indent="-235336" algn="just" rtl="0">
              <a:spcBef>
                <a:spcPts val="945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None/>
            </a:pP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43564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1">
    <p:bg bwMode="lt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ark_4x3_Walkin.png" hidden="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70487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81000" y="3930446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4780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13" name="Picture 12" descr="VS_h_rgb_r_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55647" y="457200"/>
            <a:ext cx="2807353" cy="412955"/>
          </a:xfrm>
          <a:prstGeom prst="rect">
            <a:avLst/>
          </a:prstGeom>
        </p:spPr>
      </p:pic>
      <p:pic>
        <p:nvPicPr>
          <p:cNvPr id="15" name="Picture 14" descr="VS Photo.png"/>
          <p:cNvPicPr>
            <a:picLocks noChangeAspect="1"/>
          </p:cNvPicPr>
          <p:nvPr/>
        </p:nvPicPr>
        <p:blipFill>
          <a:blip r:embed="rId5" cstate="email"/>
          <a:srcRect t="2124" b="1821"/>
          <a:stretch>
            <a:fillRect/>
          </a:stretch>
        </p:blipFill>
        <p:spPr>
          <a:xfrm>
            <a:off x="381000" y="2355850"/>
            <a:ext cx="2430766" cy="1555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9899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4560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2277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13824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83840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60211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ver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90600" y="2362200"/>
            <a:ext cx="7162800" cy="2133600"/>
          </a:xfrm>
        </p:spPr>
        <p:txBody>
          <a:bodyPr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28526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3850"/>
            <a:ext cx="8382000" cy="6663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799"/>
            <a:ext cx="8382000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93366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9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61292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22252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35585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9" name="Picture 8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5955647" y="457200"/>
            <a:ext cx="2807353" cy="412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47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24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5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84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20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93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0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59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83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6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612922"/>
            <a:ext cx="7681913" cy="5334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222522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355850"/>
            <a:ext cx="2241550" cy="193899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enter Date</a:t>
            </a:r>
            <a:endParaRPr lang="en-US"/>
          </a:p>
        </p:txBody>
      </p:sp>
      <p:pic>
        <p:nvPicPr>
          <p:cNvPr id="9" name="Picture 8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5955647" y="457200"/>
            <a:ext cx="2807353" cy="412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82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90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64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20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53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22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4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77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04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0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823" y="1905000"/>
            <a:ext cx="7682177" cy="1523494"/>
          </a:xfrm>
        </p:spPr>
        <p:txBody>
          <a:bodyPr anchor="ctr" anchorCtr="0">
            <a:noAutofit/>
          </a:bodyPr>
          <a:lstStyle>
            <a:lvl1pPr algn="r">
              <a:lnSpc>
                <a:spcPct val="90000"/>
              </a:lnSpc>
              <a:defRPr sz="4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45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097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40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96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01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681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5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66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27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16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518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04/07/2019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0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41049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1049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1049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204371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41049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4371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VS_h_rgb_r_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265D-A4B4-437C-8DF6-111618BE2327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382000" cy="200054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3600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Segoe UI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 typeface="Segoe UI" pitchFamily="34" charset="0"/>
        <a:buChar char="−"/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UI" pitchFamily="34" charset="0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7C3F612-870F-4F83-AB81-2195EADE82B0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04/07/2019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8D28BD2-91A1-499B-BEB8-D38544DF49A0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154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3337276-31DA-4313-A844-49E004C0BDAA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04/07/2019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90FE3F4-0FE2-43EC-B73D-A8F07E82830F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094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724DACA-ED06-4D22-AE1D-FEF44B88EF76}" type="datetimeFigureOut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04/07/2019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0B35125-6D18-4233-9E98-A9ED93DB04D7}" type="slidenum">
              <a:rPr lang="fr-F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01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1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gif"/><Relationship Id="rId10" Type="http://schemas.microsoft.com/office/2007/relationships/diagramDrawing" Target="../diagrams/drawing2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notesSlide" Target="../notesSlides/notesSlide15.xml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.xml"/><Relationship Id="rId6" Type="http://schemas.openxmlformats.org/officeDocument/2006/relationships/diagramData" Target="../diagrams/data3.xml"/><Relationship Id="rId5" Type="http://schemas.openxmlformats.org/officeDocument/2006/relationships/image" Target="../media/image17.gif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notesSlide" Target="../notesSlides/notesSlide22.xml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.xml"/><Relationship Id="rId6" Type="http://schemas.openxmlformats.org/officeDocument/2006/relationships/diagramData" Target="../diagrams/data4.xml"/><Relationship Id="rId5" Type="http://schemas.openxmlformats.org/officeDocument/2006/relationships/image" Target="../media/image17.gif"/><Relationship Id="rId10" Type="http://schemas.microsoft.com/office/2007/relationships/diagramDrawing" Target="../diagrams/drawing4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5" Type="http://schemas.openxmlformats.org/officeDocument/2006/relationships/image" Target="../media/image17.gif"/><Relationship Id="rId10" Type="http://schemas.microsoft.com/office/2007/relationships/diagramDrawing" Target="../diagrams/drawing1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6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8000"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/>
          <p:nvPr/>
        </p:nvSpPr>
        <p:spPr>
          <a:xfrm>
            <a:off x="-72531" y="3212974"/>
            <a:ext cx="9252520" cy="45085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0000" tIns="65000" rIns="130000" bIns="650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r>
              <a:rPr lang="fr-FR" sz="4000">
                <a:latin typeface="Arial"/>
                <a:cs typeface="Arial"/>
                <a:sym typeface="Arial"/>
              </a:rPr>
              <a:t> </a:t>
            </a:r>
            <a:r>
              <a:rPr lang="fr-FR" sz="4000" b="1">
                <a:solidFill>
                  <a:schemeClr val="dk1"/>
                </a:solidFill>
                <a:latin typeface="Arial"/>
                <a:cs typeface="Arial"/>
                <a:sym typeface="Arial"/>
              </a:rPr>
              <a:t> </a:t>
            </a:r>
            <a:endParaRPr lang="en-US">
              <a:solidFill>
                <a:schemeClr val="dk1"/>
              </a:solidFill>
              <a:cs typeface="Arial"/>
            </a:endParaRPr>
          </a:p>
        </p:txBody>
      </p:sp>
      <p:sp>
        <p:nvSpPr>
          <p:cNvPr id="315" name="Google Shape;315;p1"/>
          <p:cNvSpPr txBox="1"/>
          <p:nvPr/>
        </p:nvSpPr>
        <p:spPr>
          <a:xfrm>
            <a:off x="-108519" y="2785572"/>
            <a:ext cx="910790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3200" b="1" i="0" u="none" strike="noStrike" cap="none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Conceptualisation algorithmique d’un modèle </a:t>
            </a:r>
            <a:endParaRPr lang="fr-FR" sz="2400" b="1">
              <a:solidFill>
                <a:srgbClr val="1E4E7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3200" b="1" i="0" u="none" strike="noStrike" cap="none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de flux logistiques – Flexible </a:t>
            </a:r>
            <a:r>
              <a:rPr lang="fr-FR" sz="3200" b="1" i="0" u="none" strike="noStrike" cap="none" err="1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Warehousing</a:t>
            </a:r>
            <a:r>
              <a:rPr lang="fr-FR" sz="3200" b="1">
                <a:solidFill>
                  <a:srgbClr val="1E4E79"/>
                </a:solidFill>
                <a:latin typeface="Candara"/>
                <a:ea typeface="Candara"/>
                <a:cs typeface="Candara"/>
                <a:sym typeface="Candara"/>
              </a:rPr>
              <a:t> </a:t>
            </a:r>
            <a:endParaRPr sz="2400" b="1" i="0" u="none" strike="noStrike" cap="none">
              <a:solidFill>
                <a:srgbClr val="1E4E79"/>
              </a:solidFill>
              <a:latin typeface="Candara"/>
              <a:ea typeface="Candara"/>
              <a:cs typeface="Candara"/>
            </a:endParaRPr>
          </a:p>
        </p:txBody>
      </p:sp>
      <p:pic>
        <p:nvPicPr>
          <p:cNvPr id="321" name="Google Shape;32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" y="6527670"/>
            <a:ext cx="9143488" cy="3303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"/>
          <p:cNvSpPr/>
          <p:nvPr/>
        </p:nvSpPr>
        <p:spPr>
          <a:xfrm>
            <a:off x="0" y="6556712"/>
            <a:ext cx="9144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Arial Black"/>
                <a:ea typeface="Candara"/>
                <a:cs typeface="Candara"/>
                <a:sym typeface="Candara"/>
              </a:rPr>
              <a:t>Avignon, 04. 07. 2019</a:t>
            </a:r>
            <a:endParaRPr lang="fr-FR" sz="1400">
              <a:solidFill>
                <a:schemeClr val="lt1"/>
              </a:solidFill>
              <a:latin typeface="Arial Black"/>
            </a:endParaRPr>
          </a:p>
        </p:txBody>
      </p:sp>
      <p:sp>
        <p:nvSpPr>
          <p:cNvPr id="323" name="Google Shape;323;p1"/>
          <p:cNvSpPr/>
          <p:nvPr/>
        </p:nvSpPr>
        <p:spPr>
          <a:xfrm>
            <a:off x="158850" y="-256125"/>
            <a:ext cx="8984700" cy="3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de fin d’études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Master en ingénierie du logiciel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la société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ILSEN</a:t>
            </a:r>
            <a:endParaRPr sz="2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"/>
          <p:cNvSpPr/>
          <p:nvPr/>
        </p:nvSpPr>
        <p:spPr>
          <a:xfrm>
            <a:off x="6331179" y="5464375"/>
            <a:ext cx="244306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Encadré par: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fr-FR" sz="1800" b="1" i="0" u="none" strike="noStrike" cap="none" baseline="30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fr-FR" sz="1800" b="1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r>
              <a:rPr lang="fr-FR" sz="1800" b="1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Stephane</a:t>
            </a:r>
            <a:r>
              <a:rPr lang="fr-FR" sz="1800" b="1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fr-FR" sz="1800" b="1" i="0" u="none" strike="noStrike" cap="none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Huet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fr-FR" sz="1800" b="1" baseline="30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fr-FR" sz="1800" b="1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r>
              <a:rPr lang="fr-FR" sz="1800" b="1" dirty="0" smtClea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Mohamed Bijou</a:t>
            </a:r>
            <a:endParaRPr lang="fr-FR" sz="1800" b="1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1" i="0" u="none" strike="noStrike" cap="none" dirty="0" smtClea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1"/>
          <p:cNvSpPr/>
          <p:nvPr/>
        </p:nvSpPr>
        <p:spPr>
          <a:xfrm>
            <a:off x="91793" y="5468711"/>
            <a:ext cx="42697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             Présenté  par: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fr-FR" sz="1800" b="1" baseline="30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fr-FR" sz="18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Abdouramane Mahamane Idrissa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9782" y="0"/>
            <a:ext cx="1307318" cy="16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e 19">
            <a:extLst>
              <a:ext uri="{FF2B5EF4-FFF2-40B4-BE49-F238E27FC236}">
                <a16:creationId xmlns:a16="http://schemas.microsoft.com/office/drawing/2014/main" xmlns="" id="{31DEFEFE-6BBE-4298-B58C-D4AC09C47485}"/>
              </a:ext>
            </a:extLst>
          </p:cNvPr>
          <p:cNvGrpSpPr/>
          <p:nvPr/>
        </p:nvGrpSpPr>
        <p:grpSpPr>
          <a:xfrm>
            <a:off x="-1944219" y="4349268"/>
            <a:ext cx="9684571" cy="136815"/>
            <a:chOff x="-1944219" y="4272417"/>
            <a:chExt cx="9684571" cy="108000"/>
          </a:xfrm>
        </p:grpSpPr>
        <p:sp>
          <p:nvSpPr>
            <p:cNvPr id="12" name="Moins 20">
              <a:extLst>
                <a:ext uri="{FF2B5EF4-FFF2-40B4-BE49-F238E27FC236}">
                  <a16:creationId xmlns:a16="http://schemas.microsoft.com/office/drawing/2014/main" xmlns="" id="{F077C7BD-1E45-48FA-BD5D-8389229A67E1}"/>
                </a:ext>
              </a:extLst>
            </p:cNvPr>
            <p:cNvSpPr/>
            <p:nvPr/>
          </p:nvSpPr>
          <p:spPr>
            <a:xfrm rot="16200000">
              <a:off x="2844067" y="-515869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1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7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1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3" name="Groupe 21">
              <a:extLst>
                <a:ext uri="{FF2B5EF4-FFF2-40B4-BE49-F238E27FC236}">
                  <a16:creationId xmlns:a16="http://schemas.microsoft.com/office/drawing/2014/main" xmlns="" id="{9473484F-6C62-4631-9090-5B1B80E93E0D}"/>
                </a:ext>
              </a:extLst>
            </p:cNvPr>
            <p:cNvGrpSpPr/>
            <p:nvPr/>
          </p:nvGrpSpPr>
          <p:grpSpPr>
            <a:xfrm>
              <a:off x="1403648" y="4272416"/>
              <a:ext cx="9684571" cy="108000"/>
              <a:chOff x="1403648" y="4272416"/>
              <a:chExt cx="9684571" cy="108000"/>
            </a:xfrm>
          </p:grpSpPr>
          <p:sp>
            <p:nvSpPr>
              <p:cNvPr id="14" name="Moins 22">
                <a:extLst>
                  <a:ext uri="{FF2B5EF4-FFF2-40B4-BE49-F238E27FC236}">
                    <a16:creationId xmlns:a16="http://schemas.microsoft.com/office/drawing/2014/main" xmlns="" id="{E79643AF-8E70-4244-AE6C-92F7DED319B5}"/>
                  </a:ext>
                </a:extLst>
              </p:cNvPr>
              <p:cNvSpPr/>
              <p:nvPr/>
            </p:nvSpPr>
            <p:spPr>
              <a:xfrm rot="16200000">
                <a:off x="6191934" y="-515870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15" name="Moins 23">
                <a:extLst>
                  <a:ext uri="{FF2B5EF4-FFF2-40B4-BE49-F238E27FC236}">
                    <a16:creationId xmlns:a16="http://schemas.microsoft.com/office/drawing/2014/main" xmlns="" id="{EE502F9C-B997-4CF9-8A50-4675BB3EFF2A}"/>
                  </a:ext>
                </a:extLst>
              </p:cNvPr>
              <p:cNvSpPr/>
              <p:nvPr/>
            </p:nvSpPr>
            <p:spPr>
              <a:xfrm rot="16200000">
                <a:off x="4499729" y="1896416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  <p:grpSp>
        <p:nvGrpSpPr>
          <p:cNvPr id="16" name="Groupe 19">
            <a:extLst>
              <a:ext uri="{FF2B5EF4-FFF2-40B4-BE49-F238E27FC236}">
                <a16:creationId xmlns:a16="http://schemas.microsoft.com/office/drawing/2014/main" xmlns="" id="{31DEFEFE-6BBE-4298-B58C-D4AC09C47485}"/>
              </a:ext>
            </a:extLst>
          </p:cNvPr>
          <p:cNvGrpSpPr/>
          <p:nvPr/>
        </p:nvGrpSpPr>
        <p:grpSpPr>
          <a:xfrm>
            <a:off x="-1858974" y="3147437"/>
            <a:ext cx="9684571" cy="136815"/>
            <a:chOff x="-1801344" y="4415292"/>
            <a:chExt cx="9684571" cy="108000"/>
          </a:xfrm>
        </p:grpSpPr>
        <p:sp>
          <p:nvSpPr>
            <p:cNvPr id="17" name="Moins 20">
              <a:extLst>
                <a:ext uri="{FF2B5EF4-FFF2-40B4-BE49-F238E27FC236}">
                  <a16:creationId xmlns:a16="http://schemas.microsoft.com/office/drawing/2014/main" xmlns="" id="{F077C7BD-1E45-48FA-BD5D-8389229A67E1}"/>
                </a:ext>
              </a:extLst>
            </p:cNvPr>
            <p:cNvSpPr/>
            <p:nvPr/>
          </p:nvSpPr>
          <p:spPr>
            <a:xfrm rot="16200000">
              <a:off x="2986942" y="-372994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7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1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7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1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2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8" name="Groupe 21">
              <a:extLst>
                <a:ext uri="{FF2B5EF4-FFF2-40B4-BE49-F238E27FC236}">
                  <a16:creationId xmlns:a16="http://schemas.microsoft.com/office/drawing/2014/main" xmlns="" id="{9473484F-6C62-4631-9090-5B1B80E93E0D}"/>
                </a:ext>
              </a:extLst>
            </p:cNvPr>
            <p:cNvGrpSpPr/>
            <p:nvPr/>
          </p:nvGrpSpPr>
          <p:grpSpPr>
            <a:xfrm>
              <a:off x="1546523" y="4415291"/>
              <a:ext cx="9684571" cy="108000"/>
              <a:chOff x="1546523" y="4415291"/>
              <a:chExt cx="9684571" cy="108000"/>
            </a:xfrm>
          </p:grpSpPr>
          <p:sp>
            <p:nvSpPr>
              <p:cNvPr id="19" name="Moins 22">
                <a:extLst>
                  <a:ext uri="{FF2B5EF4-FFF2-40B4-BE49-F238E27FC236}">
                    <a16:creationId xmlns:a16="http://schemas.microsoft.com/office/drawing/2014/main" xmlns="" id="{E79643AF-8E70-4244-AE6C-92F7DED319B5}"/>
                  </a:ext>
                </a:extLst>
              </p:cNvPr>
              <p:cNvSpPr/>
              <p:nvPr/>
            </p:nvSpPr>
            <p:spPr>
              <a:xfrm rot="16200000">
                <a:off x="6334809" y="-372995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sp>
            <p:nvSpPr>
              <p:cNvPr id="20" name="Moins 23">
                <a:extLst>
                  <a:ext uri="{FF2B5EF4-FFF2-40B4-BE49-F238E27FC236}">
                    <a16:creationId xmlns:a16="http://schemas.microsoft.com/office/drawing/2014/main" xmlns="" id="{EE502F9C-B997-4CF9-8A50-4675BB3EFF2A}"/>
                  </a:ext>
                </a:extLst>
              </p:cNvPr>
              <p:cNvSpPr/>
              <p:nvPr/>
            </p:nvSpPr>
            <p:spPr>
              <a:xfrm rot="16200000">
                <a:off x="4642604" y="2039291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7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55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32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1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87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64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41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18" algn="l" defTabSz="914355" rtl="0" eaLnBrk="1" latinLnBrk="0" hangingPunct="1">
                  <a:defRPr sz="2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E588B45-AC14-4F51-8E2E-385A971B6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993626"/>
            <a:ext cx="2936772" cy="22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Présentation de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</a:rPr>
              <a:t>Crossdock</a:t>
            </a:r>
            <a:endParaRPr lang="en-US" sz="2400" b="1" i="1" cap="small" err="1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458795" y="1192038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/>
            <a:endParaRPr lang="fr-FR" sz="18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6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27A3A2BB-415A-4D07-8E9D-B4AA11DA8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98" r="-270" b="37943"/>
          <a:stretch/>
        </p:blipFill>
        <p:spPr>
          <a:xfrm>
            <a:off x="2556863" y="1102509"/>
            <a:ext cx="3578855" cy="64224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88F10A18-1BE7-4098-BD9A-7656BA8B1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" t="9346" r="2484" b="24611"/>
          <a:stretch/>
        </p:blipFill>
        <p:spPr>
          <a:xfrm>
            <a:off x="458795" y="1953360"/>
            <a:ext cx="8329037" cy="23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39686" y="127469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54639" name="Rectangle: Rounded Corners 154638">
            <a:extLst>
              <a:ext uri="{FF2B5EF4-FFF2-40B4-BE49-F238E27FC236}">
                <a16:creationId xmlns:a16="http://schemas.microsoft.com/office/drawing/2014/main" xmlns="" id="{3096ECAA-B2EF-4F24-9F79-9D54A8EF9D6A}"/>
              </a:ext>
            </a:extLst>
          </p:cNvPr>
          <p:cNvSpPr/>
          <p:nvPr/>
        </p:nvSpPr>
        <p:spPr>
          <a:xfrm>
            <a:off x="4548034" y="146009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Etude des </a:t>
            </a:r>
            <a:r>
              <a:rPr lang="en-US" sz="2400" b="1" err="1">
                <a:solidFill>
                  <a:schemeClr val="accent2"/>
                </a:solidFill>
                <a:cs typeface="Calibri"/>
              </a:rPr>
              <a:t>besoins</a:t>
            </a:r>
          </a:p>
        </p:txBody>
      </p:sp>
      <p:graphicFrame>
        <p:nvGraphicFramePr>
          <p:cNvPr id="210" name="Diagramme 19">
            <a:extLst>
              <a:ext uri="{FF2B5EF4-FFF2-40B4-BE49-F238E27FC236}">
                <a16:creationId xmlns:a16="http://schemas.microsoft.com/office/drawing/2014/main" xmlns="" id="{F1ACE944-58EE-42D5-9CA1-2C2A29EBA3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239577"/>
              </p:ext>
            </p:extLst>
          </p:nvPr>
        </p:nvGraphicFramePr>
        <p:xfrm>
          <a:off x="4574066" y="2584537"/>
          <a:ext cx="4250757" cy="1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3" name="Organigramme : Décision 27">
            <a:extLst>
              <a:ext uri="{FF2B5EF4-FFF2-40B4-BE49-F238E27FC236}">
                <a16:creationId xmlns:a16="http://schemas.microsoft.com/office/drawing/2014/main" xmlns="" id="{E8A74F05-3AA5-45DC-B019-4FF0E40E25B5}"/>
              </a:ext>
            </a:extLst>
          </p:cNvPr>
          <p:cNvSpPr/>
          <p:nvPr/>
        </p:nvSpPr>
        <p:spPr bwMode="auto">
          <a:xfrm>
            <a:off x="4689437" y="2918841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14" name="Organigramme : Décision 27">
            <a:extLst>
              <a:ext uri="{FF2B5EF4-FFF2-40B4-BE49-F238E27FC236}">
                <a16:creationId xmlns:a16="http://schemas.microsoft.com/office/drawing/2014/main" xmlns="" id="{E8A74F05-3AA5-45DC-B019-4FF0E40E25B5}"/>
              </a:ext>
            </a:extLst>
          </p:cNvPr>
          <p:cNvSpPr/>
          <p:nvPr/>
        </p:nvSpPr>
        <p:spPr bwMode="auto">
          <a:xfrm>
            <a:off x="4780091" y="3852260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Etude des besoins</a:t>
            </a:r>
            <a:endParaRPr lang="en-US"/>
          </a:p>
        </p:txBody>
      </p:sp>
      <p:sp>
        <p:nvSpPr>
          <p:cNvPr id="394" name="Google Shape;394;g5cdb39bfd9_0_0"/>
          <p:cNvSpPr/>
          <p:nvPr/>
        </p:nvSpPr>
        <p:spPr>
          <a:xfrm>
            <a:off x="458795" y="781050"/>
            <a:ext cx="8486270" cy="568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/>
            <a:r>
              <a:rPr lang="fr-FR" sz="2000" dirty="0">
                <a:latin typeface="Arial"/>
                <a:cs typeface="Arial"/>
              </a:rPr>
              <a:t>Ce besoin est une nouvelle manière de voir la logistique et qui permettra d’améliorer la gestion actuelle. </a:t>
            </a:r>
          </a:p>
          <a:p>
            <a:pPr algn="ctr"/>
            <a:r>
              <a:rPr lang="fr-FR" sz="2000" dirty="0">
                <a:latin typeface="Arial"/>
                <a:cs typeface="Arial"/>
              </a:rPr>
              <a:t>Cette idée vise à rassembler plusieurs PME  sur une même plateforme pour ainsi faciliter l’envoi d’offres et des services liés.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7</a:t>
            </a:r>
            <a:endParaRPr lang="fr-FR">
              <a:solidFill>
                <a:schemeClr val="lt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F5399FF0-8830-4322-A006-5AE7259F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2" y="1170814"/>
            <a:ext cx="7877235" cy="3947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0897" y="5338542"/>
            <a:ext cx="7193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latin typeface="Arial"/>
                <a:cs typeface="Arial"/>
              </a:rPr>
              <a:t> Chaque entrepôt appartient à un Partenaire.</a:t>
            </a:r>
            <a:endParaRPr lang="fr-F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41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55529" y="478100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Besoins fonctionnels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Etudes des besoins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602871" y="1182433"/>
            <a:ext cx="7549545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 b="1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Inscription des utilisateurs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Gestion des inscriptions selon le type d’utilisateurs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Gestion des distances, géolocalisation 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 Assurer des majorations de tarifs.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Assurer plus de visibilités aux membres premiums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Envoi d’offres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Effectuer une recherche selon un critère défini</a:t>
            </a:r>
            <a:endParaRPr lang="fr-FR">
              <a:cs typeface="Arial" charset="0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Importer des fichiers de tarifications au format CSV</a:t>
            </a:r>
            <a:endParaRPr lang="fr-FR">
              <a:cs typeface="Arial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fr-FR" sz="2000">
                <a:latin typeface="Arial"/>
                <a:cs typeface="Arial"/>
              </a:rPr>
              <a:t> Gestion de stock et gestion des trajets</a:t>
            </a:r>
            <a:endParaRPr lang="fr-FR"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8</a:t>
            </a:r>
          </a:p>
        </p:txBody>
      </p:sp>
      <p:pic>
        <p:nvPicPr>
          <p:cNvPr id="2" name="Picture 29" descr="C:\Users\saci\Desktop\icones\336.png">
            <a:extLst>
              <a:ext uri="{FF2B5EF4-FFF2-40B4-BE49-F238E27FC236}">
                <a16:creationId xmlns:a16="http://schemas.microsoft.com/office/drawing/2014/main" xmlns="" id="{93F3CF36-E019-4263-892B-BF25E5AD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4563" y="1246142"/>
            <a:ext cx="584540" cy="58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884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Besoins non-fonctionnels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Etudes des besoins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Devra tourner en réseau</a:t>
            </a:r>
            <a:endParaRPr lang="fr-FR" sz="2000" dirty="0">
              <a:cs typeface="Arial" charset="0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Gérer les multi-utilisateurs</a:t>
            </a:r>
            <a:endParaRPr lang="fr-FR" sz="2000" dirty="0">
              <a:cs typeface="Arial" charset="0"/>
            </a:endParaRPr>
          </a:p>
          <a:p>
            <a:pPr marL="285750" indent="-285750"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L’application devra être sécurisée </a:t>
            </a:r>
            <a:endParaRPr lang="fr-FR" sz="2000" dirty="0">
              <a:cs typeface="Arial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Courier New"/>
              <a:buChar char="o"/>
            </a:pPr>
            <a:r>
              <a:rPr lang="fr-FR" sz="2000" dirty="0">
                <a:latin typeface="Arial"/>
                <a:cs typeface="Arial"/>
              </a:rPr>
              <a:t>L’application devra être extensible pour de nouvelles fonctionnalités</a:t>
            </a:r>
            <a:endParaRPr lang="fr-FR" sz="2000" dirty="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9</a:t>
            </a:r>
          </a:p>
        </p:txBody>
      </p:sp>
      <p:pic>
        <p:nvPicPr>
          <p:cNvPr id="2" name="Picture 29" descr="C:\Users\saci\Desktop\icones\336.png">
            <a:extLst>
              <a:ext uri="{FF2B5EF4-FFF2-40B4-BE49-F238E27FC236}">
                <a16:creationId xmlns:a16="http://schemas.microsoft.com/office/drawing/2014/main" xmlns="" id="{976A6F56-F237-4869-9EFD-682025B6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8639" y="1294167"/>
            <a:ext cx="584540" cy="58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637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46734" y="146679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1F2FF2B-804D-404F-BDED-A7FE1F7C57A2}"/>
              </a:ext>
            </a:extLst>
          </p:cNvPr>
          <p:cNvSpPr/>
          <p:nvPr/>
        </p:nvSpPr>
        <p:spPr>
          <a:xfrm>
            <a:off x="4576849" y="1402459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Conception et </a:t>
            </a:r>
            <a:r>
              <a:rPr lang="fr-FR" sz="2400" b="1">
                <a:solidFill>
                  <a:schemeClr val="accent2"/>
                </a:solidFill>
                <a:cs typeface="Calibri"/>
              </a:rPr>
              <a:t>Modélisation</a:t>
            </a:r>
          </a:p>
        </p:txBody>
      </p:sp>
      <p:graphicFrame>
        <p:nvGraphicFramePr>
          <p:cNvPr id="39" name="Diagramme 19">
            <a:extLst>
              <a:ext uri="{FF2B5EF4-FFF2-40B4-BE49-F238E27FC236}">
                <a16:creationId xmlns:a16="http://schemas.microsoft.com/office/drawing/2014/main" xmlns="" id="{AF6217D9-A511-4E5E-B222-6244EFC219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71029"/>
              </p:ext>
            </p:extLst>
          </p:nvPr>
        </p:nvGraphicFramePr>
        <p:xfrm>
          <a:off x="4554855" y="2613352"/>
          <a:ext cx="4250757" cy="1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494" name="Organigramme : Décision 27">
            <a:extLst>
              <a:ext uri="{FF2B5EF4-FFF2-40B4-BE49-F238E27FC236}">
                <a16:creationId xmlns:a16="http://schemas.microsoft.com/office/drawing/2014/main" xmlns="" id="{CB71EF2F-713A-44EF-9F7C-ED2F35D85438}"/>
              </a:ext>
            </a:extLst>
          </p:cNvPr>
          <p:cNvSpPr/>
          <p:nvPr/>
        </p:nvSpPr>
        <p:spPr bwMode="auto">
          <a:xfrm>
            <a:off x="4679432" y="2987597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18495" name="Organigramme : Décision 27">
            <a:extLst>
              <a:ext uri="{FF2B5EF4-FFF2-40B4-BE49-F238E27FC236}">
                <a16:creationId xmlns:a16="http://schemas.microsoft.com/office/drawing/2014/main" xmlns="" id="{8F3B4E5E-9543-4ADE-AE0B-14764FB6CE06}"/>
              </a:ext>
            </a:extLst>
          </p:cNvPr>
          <p:cNvSpPr/>
          <p:nvPr/>
        </p:nvSpPr>
        <p:spPr bwMode="auto">
          <a:xfrm>
            <a:off x="4679432" y="3890471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14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10</a:t>
            </a:r>
            <a:endParaRPr lang="fr-FR"/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xmlns="" id="{039DEFFA-60FD-46AD-98E1-4565F1F6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15" y="1476702"/>
            <a:ext cx="7132703" cy="4980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FCB9CE6-87B6-4241-820A-72FAEA8C46C3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client</a:t>
            </a:r>
            <a:endParaRPr lang="en-US"/>
          </a:p>
        </p:txBody>
      </p:sp>
      <p:sp>
        <p:nvSpPr>
          <p:cNvPr id="19" name="Google Shape;392;g5cdb39bfd9_0_0">
            <a:extLst>
              <a:ext uri="{FF2B5EF4-FFF2-40B4-BE49-F238E27FC236}">
                <a16:creationId xmlns:a16="http://schemas.microsoft.com/office/drawing/2014/main" xmlns="" id="{1317FD1A-3EBC-42C8-BBCC-A531E5BC7E8E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26722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12</a:t>
            </a:r>
            <a:endParaRPr lang="fr-FR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47F320A2-ADCE-43FE-8E38-CF2AC1E6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1" y="1479517"/>
            <a:ext cx="7459273" cy="4974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1DBFF2-5318-4CE3-8A8F-C39A3C47FF4B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partenaire</a:t>
            </a:r>
            <a:endParaRPr lang="en-US"/>
          </a:p>
        </p:txBody>
      </p:sp>
      <p:sp>
        <p:nvSpPr>
          <p:cNvPr id="6" name="Google Shape;392;g5cdb39bfd9_0_0">
            <a:extLst>
              <a:ext uri="{FF2B5EF4-FFF2-40B4-BE49-F238E27FC236}">
                <a16:creationId xmlns:a16="http://schemas.microsoft.com/office/drawing/2014/main" xmlns="" id="{19B29003-1FC8-4094-98BE-E00A04B1F93D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3096931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13</a:t>
            </a:r>
            <a:endParaRPr lang="fr-FR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56361DA6-29FC-417A-830C-06ABC9B6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5" y="1435282"/>
            <a:ext cx="7180727" cy="5015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75AC7AC-67A6-436A-AC0E-F71FD0E52E47}"/>
              </a:ext>
            </a:extLst>
          </p:cNvPr>
          <p:cNvSpPr txBox="1"/>
          <p:nvPr/>
        </p:nvSpPr>
        <p:spPr>
          <a:xfrm>
            <a:off x="184417" y="99123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Un transporteur</a:t>
            </a:r>
            <a:endParaRPr lang="en-US"/>
          </a:p>
        </p:txBody>
      </p:sp>
      <p:sp>
        <p:nvSpPr>
          <p:cNvPr id="6" name="Google Shape;392;g5cdb39bfd9_0_0">
            <a:extLst>
              <a:ext uri="{FF2B5EF4-FFF2-40B4-BE49-F238E27FC236}">
                <a16:creationId xmlns:a16="http://schemas.microsoft.com/office/drawing/2014/main" xmlns="" id="{D54550E8-CC41-4B8F-9D87-6DCFD5AF91BE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Cas d'utilisation</a:t>
            </a:r>
          </a:p>
        </p:txBody>
      </p:sp>
    </p:spTree>
    <p:extLst>
      <p:ext uri="{BB962C8B-B14F-4D97-AF65-F5344CB8AC3E}">
        <p14:creationId xmlns:p14="http://schemas.microsoft.com/office/powerpoint/2010/main" val="152200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14</a:t>
            </a:r>
            <a:endParaRPr lang="fr-F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5E9F10E5-27CF-486B-A559-26FB870E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8" y="1598536"/>
            <a:ext cx="8592669" cy="4102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6CE834-0CF0-430A-8E82-6A0B7403AE85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Envoi d'une offre de livraison chez un partenaire</a:t>
            </a:r>
            <a:endParaRPr lang="en-US" sz="2400">
              <a:cs typeface="Arial"/>
            </a:endParaRPr>
          </a:p>
        </p:txBody>
      </p:sp>
      <p:sp>
        <p:nvSpPr>
          <p:cNvPr id="6" name="Google Shape;392;g5cdb39bfd9_0_0">
            <a:extLst>
              <a:ext uri="{FF2B5EF4-FFF2-40B4-BE49-F238E27FC236}">
                <a16:creationId xmlns:a16="http://schemas.microsoft.com/office/drawing/2014/main" xmlns="" id="{FB208791-448A-44EA-B945-B4AE26AEC1EF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8AF72410-2338-464B-AD88-3A1461B85289}"/>
              </a:ext>
            </a:extLst>
          </p:cNvPr>
          <p:cNvCxnSpPr/>
          <p:nvPr/>
        </p:nvCxnSpPr>
        <p:spPr>
          <a:xfrm flipV="1">
            <a:off x="4537644" y="2485528"/>
            <a:ext cx="319775" cy="8985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8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50" y="979532"/>
            <a:ext cx="9156700" cy="59181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33" name="Google Shape;333;p2"/>
          <p:cNvSpPr txBox="1"/>
          <p:nvPr/>
        </p:nvSpPr>
        <p:spPr>
          <a:xfrm>
            <a:off x="0" y="-6502"/>
            <a:ext cx="9144000" cy="78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cap="small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endParaRPr/>
          </a:p>
        </p:txBody>
      </p:sp>
      <p:sp>
        <p:nvSpPr>
          <p:cNvPr id="334" name="Google Shape;334;p2"/>
          <p:cNvSpPr/>
          <p:nvPr/>
        </p:nvSpPr>
        <p:spPr>
          <a:xfrm>
            <a:off x="0" y="6281936"/>
            <a:ext cx="9144000" cy="576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2"/>
          <p:cNvGrpSpPr/>
          <p:nvPr/>
        </p:nvGrpSpPr>
        <p:grpSpPr>
          <a:xfrm>
            <a:off x="2187098" y="1097883"/>
            <a:ext cx="5391170" cy="468000"/>
            <a:chOff x="2979579" y="1556792"/>
            <a:chExt cx="5247810" cy="468000"/>
          </a:xfrm>
        </p:grpSpPr>
        <p:sp>
          <p:nvSpPr>
            <p:cNvPr id="336" name="Google Shape;336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23080" y="1556792"/>
              <a:ext cx="51922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Introduction Générale</a:t>
              </a:r>
              <a:endParaRPr/>
            </a:p>
          </p:txBody>
        </p:sp>
      </p:grpSp>
      <p:grpSp>
        <p:nvGrpSpPr>
          <p:cNvPr id="338" name="Google Shape;338;p2"/>
          <p:cNvGrpSpPr/>
          <p:nvPr/>
        </p:nvGrpSpPr>
        <p:grpSpPr>
          <a:xfrm>
            <a:off x="3037600" y="3089320"/>
            <a:ext cx="5391170" cy="467999"/>
            <a:chOff x="2979579" y="1556792"/>
            <a:chExt cx="5247810" cy="467999"/>
          </a:xfrm>
        </p:grpSpPr>
        <p:sp>
          <p:nvSpPr>
            <p:cNvPr id="339" name="Google Shape;339;p2"/>
            <p:cNvSpPr/>
            <p:nvPr/>
          </p:nvSpPr>
          <p:spPr>
            <a:xfrm>
              <a:off x="2979579" y="1556792"/>
              <a:ext cx="5247810" cy="46799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023080" y="1556792"/>
              <a:ext cx="519225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2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</a:t>
              </a:r>
              <a:r>
                <a:rPr lang="fr-FR" sz="20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Etude des besoins</a:t>
              </a:r>
              <a:endParaRPr sz="2200" b="1" cap="small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2"/>
          <p:cNvGrpSpPr/>
          <p:nvPr/>
        </p:nvGrpSpPr>
        <p:grpSpPr>
          <a:xfrm>
            <a:off x="2969413" y="4331909"/>
            <a:ext cx="5391170" cy="468000"/>
            <a:chOff x="2979579" y="1556792"/>
            <a:chExt cx="5247810" cy="468000"/>
          </a:xfrm>
        </p:grpSpPr>
        <p:sp>
          <p:nvSpPr>
            <p:cNvPr id="342" name="Google Shape;342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023080" y="1556792"/>
              <a:ext cx="51922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cap="small" dirty="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 Conception et Modélisation</a:t>
              </a:r>
              <a:endParaRPr sz="2000" b="1" cap="small" dirty="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2"/>
          <p:cNvGrpSpPr/>
          <p:nvPr/>
        </p:nvGrpSpPr>
        <p:grpSpPr>
          <a:xfrm>
            <a:off x="2123728" y="6175844"/>
            <a:ext cx="5391170" cy="468000"/>
            <a:chOff x="2979579" y="1556792"/>
            <a:chExt cx="5247810" cy="468000"/>
          </a:xfrm>
        </p:grpSpPr>
        <p:sp>
          <p:nvSpPr>
            <p:cNvPr id="345" name="Google Shape;345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023080" y="1556792"/>
              <a:ext cx="51922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Conclusion et Perspectives</a:t>
              </a:r>
              <a:endParaRPr/>
            </a:p>
          </p:txBody>
        </p:sp>
      </p:grpSp>
      <p:grpSp>
        <p:nvGrpSpPr>
          <p:cNvPr id="347" name="Google Shape;347;p2"/>
          <p:cNvGrpSpPr/>
          <p:nvPr/>
        </p:nvGrpSpPr>
        <p:grpSpPr>
          <a:xfrm>
            <a:off x="3037540" y="2004930"/>
            <a:ext cx="5391075" cy="461682"/>
            <a:chOff x="2979579" y="1556792"/>
            <a:chExt cx="5247810" cy="468000"/>
          </a:xfrm>
        </p:grpSpPr>
        <p:sp>
          <p:nvSpPr>
            <p:cNvPr id="348" name="Google Shape;348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023080" y="1556792"/>
              <a:ext cx="5192258" cy="43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2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fr-FR" sz="2000" b="1" cap="small">
                  <a:solidFill>
                    <a:srgbClr val="003366"/>
                  </a:solidFill>
                </a:rPr>
                <a:t>Présentation de Crossdock</a:t>
              </a:r>
              <a:endParaRPr sz="2200" b="1" cap="small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2"/>
          <p:cNvGrpSpPr/>
          <p:nvPr/>
        </p:nvGrpSpPr>
        <p:grpSpPr>
          <a:xfrm>
            <a:off x="2982370" y="5355252"/>
            <a:ext cx="5391170" cy="468000"/>
            <a:chOff x="2979579" y="1556792"/>
            <a:chExt cx="5247810" cy="468000"/>
          </a:xfrm>
        </p:grpSpPr>
        <p:sp>
          <p:nvSpPr>
            <p:cNvPr id="351" name="Google Shape;351;p2"/>
            <p:cNvSpPr/>
            <p:nvPr/>
          </p:nvSpPr>
          <p:spPr>
            <a:xfrm>
              <a:off x="2979579" y="1556792"/>
              <a:ext cx="5247810" cy="46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8F8F8"/>
                </a:gs>
                <a:gs pos="100000">
                  <a:srgbClr val="92CCDC"/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3882" dir="2700000" algn="ctr" rotWithShape="0">
                <a:srgbClr val="292929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023080" y="1556792"/>
              <a:ext cx="519225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000" b="1" cap="small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Mise en oeuvre</a:t>
              </a:r>
              <a:endParaRPr sz="2000" b="1" cap="small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3" name="Google Shape;353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2973" y="6251225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7711" y="5458548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4251" y="4450822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4251" y="3181210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527" y="2096821"/>
            <a:ext cx="277884" cy="2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" descr="C:\Users\saci\Desktop\icones\12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477" y="1188389"/>
            <a:ext cx="277884" cy="27788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"/>
          <p:cNvSpPr/>
          <p:nvPr/>
        </p:nvSpPr>
        <p:spPr>
          <a:xfrm>
            <a:off x="2256973" y="1164704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"/>
          <p:cNvSpPr/>
          <p:nvPr/>
        </p:nvSpPr>
        <p:spPr>
          <a:xfrm>
            <a:off x="3182010" y="2073168"/>
            <a:ext cx="312900" cy="325200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"/>
          <p:cNvSpPr/>
          <p:nvPr/>
        </p:nvSpPr>
        <p:spPr>
          <a:xfrm>
            <a:off x="3126797" y="3157525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/>
          <p:nvPr/>
        </p:nvSpPr>
        <p:spPr>
          <a:xfrm>
            <a:off x="3126797" y="4430828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"/>
          <p:cNvSpPr/>
          <p:nvPr/>
        </p:nvSpPr>
        <p:spPr>
          <a:xfrm>
            <a:off x="3082289" y="5441210"/>
            <a:ext cx="312792" cy="325254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"/>
          <p:cNvSpPr/>
          <p:nvPr/>
        </p:nvSpPr>
        <p:spPr>
          <a:xfrm>
            <a:off x="2165519" y="6253172"/>
            <a:ext cx="312792" cy="312009"/>
          </a:xfrm>
          <a:prstGeom prst="ellipse">
            <a:avLst/>
          </a:prstGeom>
          <a:solidFill>
            <a:srgbClr val="FF0000"/>
          </a:solidFill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15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86199F-7570-4E97-9083-9B7BF4E91C3A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Envoi d'une offre de transport chez un transporteur</a:t>
            </a:r>
            <a:endParaRPr lang="en-US" sz="240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412C2678-E0F6-4F6B-9FD6-31FBA776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1614780"/>
            <a:ext cx="8477410" cy="3791726"/>
          </a:xfrm>
          <a:prstGeom prst="rect">
            <a:avLst/>
          </a:prstGeom>
        </p:spPr>
      </p:pic>
      <p:sp>
        <p:nvSpPr>
          <p:cNvPr id="5" name="Google Shape;392;g5cdb39bfd9_0_0">
            <a:extLst>
              <a:ext uri="{FF2B5EF4-FFF2-40B4-BE49-F238E27FC236}">
                <a16:creationId xmlns:a16="http://schemas.microsoft.com/office/drawing/2014/main" xmlns="" id="{45BD7560-F0FC-4167-92F2-30AFF3C6B8B1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</p:spTree>
    <p:extLst>
      <p:ext uri="{BB962C8B-B14F-4D97-AF65-F5344CB8AC3E}">
        <p14:creationId xmlns:p14="http://schemas.microsoft.com/office/powerpoint/2010/main" val="411029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Conception et modélisation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16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86199F-7570-4E97-9083-9B7BF4E91C3A}"/>
              </a:ext>
            </a:extLst>
          </p:cNvPr>
          <p:cNvSpPr txBox="1"/>
          <p:nvPr/>
        </p:nvSpPr>
        <p:spPr>
          <a:xfrm>
            <a:off x="174812" y="991239"/>
            <a:ext cx="74304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Traitement des offres</a:t>
            </a:r>
            <a:endParaRPr lang="en-US" sz="240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691ADA16-785B-4007-BEB4-6DD49FF0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75" y="1450830"/>
            <a:ext cx="6210620" cy="22658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07388E5A-2625-4E32-9F1A-9DEA623BB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475" y="3912272"/>
            <a:ext cx="6210620" cy="2395219"/>
          </a:xfrm>
          <a:prstGeom prst="rect">
            <a:avLst/>
          </a:prstGeom>
        </p:spPr>
      </p:pic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Présentation du BPMN</a:t>
            </a:r>
          </a:p>
        </p:txBody>
      </p:sp>
    </p:spTree>
    <p:extLst>
      <p:ext uri="{BB962C8B-B14F-4D97-AF65-F5344CB8AC3E}">
        <p14:creationId xmlns:p14="http://schemas.microsoft.com/office/powerpoint/2010/main" val="211481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07927" y="177043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cs typeface="Arial"/>
              </a:rPr>
              <a:t>Mise en œuvre</a:t>
            </a:r>
            <a:endParaRPr lang="fr-FR">
              <a:solidFill>
                <a:schemeClr val="bg1"/>
              </a:solidFill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E8184C7A-E501-4833-BD18-9ED546E1E1FF}"/>
              </a:ext>
            </a:extLst>
          </p:cNvPr>
          <p:cNvSpPr/>
          <p:nvPr/>
        </p:nvSpPr>
        <p:spPr>
          <a:xfrm>
            <a:off x="4548034" y="1460090"/>
            <a:ext cx="4388883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Mise en oeuvre</a:t>
            </a:r>
            <a:endParaRPr lang="en-US"/>
          </a:p>
        </p:txBody>
      </p:sp>
      <p:graphicFrame>
        <p:nvGraphicFramePr>
          <p:cNvPr id="18490" name="Diagramme 19">
            <a:extLst>
              <a:ext uri="{FF2B5EF4-FFF2-40B4-BE49-F238E27FC236}">
                <a16:creationId xmlns:a16="http://schemas.microsoft.com/office/drawing/2014/main" xmlns="" id="{81367874-F0E6-4B7F-A240-5C82C1BAE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98101"/>
              </p:ext>
            </p:extLst>
          </p:nvPr>
        </p:nvGraphicFramePr>
        <p:xfrm>
          <a:off x="4544708" y="2460446"/>
          <a:ext cx="4376165" cy="175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Organigramme : Décision 27">
            <a:extLst>
              <a:ext uri="{FF2B5EF4-FFF2-40B4-BE49-F238E27FC236}">
                <a16:creationId xmlns:a16="http://schemas.microsoft.com/office/drawing/2014/main" xmlns="" id="{F4B9FEE9-8030-46CF-8D6F-6399B43C2180}"/>
              </a:ext>
            </a:extLst>
          </p:cNvPr>
          <p:cNvSpPr/>
          <p:nvPr/>
        </p:nvSpPr>
        <p:spPr bwMode="auto">
          <a:xfrm>
            <a:off x="4738497" y="2702586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310302" name="Organigramme : Décision 27">
            <a:extLst>
              <a:ext uri="{FF2B5EF4-FFF2-40B4-BE49-F238E27FC236}">
                <a16:creationId xmlns:a16="http://schemas.microsoft.com/office/drawing/2014/main" xmlns="" id="{9D16E7CC-6AD6-475B-9A00-3185B5C01ED2}"/>
              </a:ext>
            </a:extLst>
          </p:cNvPr>
          <p:cNvSpPr/>
          <p:nvPr/>
        </p:nvSpPr>
        <p:spPr bwMode="auto">
          <a:xfrm>
            <a:off x="4737216" y="3335238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310303" name="Organigramme : Décision 27">
            <a:extLst>
              <a:ext uri="{FF2B5EF4-FFF2-40B4-BE49-F238E27FC236}">
                <a16:creationId xmlns:a16="http://schemas.microsoft.com/office/drawing/2014/main" xmlns="" id="{DB75C4D6-F595-40FF-B4DE-5DF50E4B06A3}"/>
              </a:ext>
            </a:extLst>
          </p:cNvPr>
          <p:cNvSpPr/>
          <p:nvPr/>
        </p:nvSpPr>
        <p:spPr bwMode="auto">
          <a:xfrm>
            <a:off x="4698796" y="3853910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115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Graphic spid="18490" grpId="0">
        <p:bldAsOne/>
      </p:bldGraphic>
      <p:bldP spid="18" grpId="0" animBg="1"/>
      <p:bldP spid="310302" grpId="0" animBg="1"/>
      <p:bldP spid="31030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17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Outils utilisés</a:t>
            </a:r>
          </a:p>
        </p:txBody>
      </p:sp>
      <p:pic>
        <p:nvPicPr>
          <p:cNvPr id="2" name="Picture 3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xmlns="" id="{FE905292-DCB0-43C2-BAC4-EE3F8290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643063"/>
            <a:ext cx="2705100" cy="12477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AE351A55-C1CF-42D3-8D6C-32E6D2B4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176588"/>
            <a:ext cx="1743075" cy="15430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xmlns="" id="{1C53A417-2E93-4440-A0ED-76D4EC09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1162050"/>
            <a:ext cx="1876425" cy="1885950"/>
          </a:xfrm>
          <a:prstGeom prst="rect">
            <a:avLst/>
          </a:prstGeom>
        </p:spPr>
      </p:pic>
      <p:pic>
        <p:nvPicPr>
          <p:cNvPr id="10" name="Picture 10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xmlns="" id="{0E28518C-B8C5-4B4A-9954-C2C801BCD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3332226"/>
            <a:ext cx="1838325" cy="48882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E388B47B-B5FD-429B-AFDE-434A4898E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675" y="4068907"/>
            <a:ext cx="1790700" cy="146338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xmlns="" id="{6FEE827B-2206-4CF5-9236-337D36BA1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025" y="3276600"/>
            <a:ext cx="1447800" cy="14478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xmlns="" id="{076A2850-6549-467E-A3C2-CBC903D3D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850" y="2171700"/>
            <a:ext cx="1685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18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1" y="1076991"/>
            <a:ext cx="7801969" cy="54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19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D1B6D88F-69B9-423F-9F86-9679C11F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1" y="1480775"/>
            <a:ext cx="8169444" cy="4761875"/>
          </a:xfrm>
          <a:prstGeom prst="rect">
            <a:avLst/>
          </a:prstGeom>
        </p:spPr>
      </p:pic>
      <p:pic>
        <p:nvPicPr>
          <p:cNvPr id="4" name="Picture 4" descr="A picture containing text, map&#10;&#10;Description générée avec un niveau de confiance très élevé">
            <a:extLst>
              <a:ext uri="{FF2B5EF4-FFF2-40B4-BE49-F238E27FC236}">
                <a16:creationId xmlns:a16="http://schemas.microsoft.com/office/drawing/2014/main" xmlns="" id="{AE757FD9-5421-4C55-AFA2-19530B778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24" y="1002226"/>
            <a:ext cx="6551405" cy="5329521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/>
                <a:cs typeface="Arial"/>
              </a:rPr>
              <a:t>Accueil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20</a:t>
            </a:r>
            <a:endParaRPr lang="fr-FR" sz="1400" b="1">
              <a:solidFill>
                <a:schemeClr val="lt1"/>
              </a:solidFill>
              <a:cs typeface="Arial"/>
            </a:endParaRPr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180FACD5-BACC-4F74-B8FA-BF44AF17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8" y="1363913"/>
            <a:ext cx="8327995" cy="48486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/>
                <a:cs typeface="Arial"/>
              </a:rPr>
              <a:t>Recherche </a:t>
            </a:r>
            <a:r>
              <a:rPr lang="en-US" sz="1800" err="1">
                <a:latin typeface="Arial"/>
                <a:cs typeface="Arial"/>
              </a:rPr>
              <a:t>d'entrepôts</a:t>
            </a:r>
            <a:r>
              <a:rPr lang="en-US" sz="1800">
                <a:latin typeface="Arial"/>
                <a:cs typeface="Arial"/>
              </a:rPr>
              <a:t> et de </a:t>
            </a:r>
            <a:r>
              <a:rPr lang="en-US" sz="1800" err="1">
                <a:latin typeface="Arial"/>
                <a:cs typeface="Arial"/>
              </a:rPr>
              <a:t>transporteurs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2617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cs typeface="Arial"/>
              </a:rPr>
              <a:t>22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717FDACE-6CC8-4BE7-BB73-663B5E81D5DA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/>
                <a:cs typeface="Arial"/>
              </a:rPr>
              <a:t>Recherche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d'entrepôts</a:t>
            </a:r>
            <a:r>
              <a:rPr lang="en-US" sz="1800" dirty="0">
                <a:latin typeface="Arial"/>
                <a:cs typeface="Arial"/>
              </a:rPr>
              <a:t> et de </a:t>
            </a:r>
            <a:r>
              <a:rPr lang="en-US" sz="1800" dirty="0" err="1">
                <a:latin typeface="Arial"/>
                <a:cs typeface="Arial"/>
              </a:rPr>
              <a:t>transporteurs</a:t>
            </a:r>
            <a:r>
              <a:rPr lang="en-US" sz="1800" dirty="0">
                <a:latin typeface="Arial"/>
                <a:cs typeface="Arial"/>
              </a:rPr>
              <a:t> pour un client</a:t>
            </a:r>
            <a:endParaRPr lang="en-US" dirty="0"/>
          </a:p>
        </p:txBody>
      </p:sp>
      <p:pic>
        <p:nvPicPr>
          <p:cNvPr id="3" name="Picture 3" descr="A screenshot of a cell phone&#10;&#10;Description générée avec un niveau de confiance très élevé">
            <a:extLst>
              <a:ext uri="{FF2B5EF4-FFF2-40B4-BE49-F238E27FC236}">
                <a16:creationId xmlns:a16="http://schemas.microsoft.com/office/drawing/2014/main" xmlns="" id="{4F18167C-0782-4BC0-BB53-8F046E9E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1" y="1595235"/>
            <a:ext cx="8500991" cy="1498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6A2212-390F-4725-8D22-61456E3DF566}"/>
              </a:ext>
            </a:extLst>
          </p:cNvPr>
          <p:cNvSpPr txBox="1"/>
          <p:nvPr/>
        </p:nvSpPr>
        <p:spPr>
          <a:xfrm>
            <a:off x="478611" y="3914338"/>
            <a:ext cx="216689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211D2B-334C-4D95-82B9-4BC35715AFCD}"/>
              </a:ext>
            </a:extLst>
          </p:cNvPr>
          <p:cNvSpPr txBox="1"/>
          <p:nvPr/>
        </p:nvSpPr>
        <p:spPr>
          <a:xfrm>
            <a:off x="585026" y="3278599"/>
            <a:ext cx="3734018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Transporteurs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  Département 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départ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: 84</a:t>
            </a:r>
            <a:endParaRPr lang="en-US" dirty="0">
              <a:cs typeface="Arial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  Département 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d'arrivé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: 75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</a:t>
            </a:r>
            <a:r>
              <a:rPr lang="en-US" sz="2000" dirty="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 de palettes : 5</a:t>
            </a:r>
          </a:p>
          <a:p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CAB8BA-6774-49B5-A1C9-1FD973A5D546}"/>
              </a:ext>
            </a:extLst>
          </p:cNvPr>
          <p:cNvSpPr txBox="1"/>
          <p:nvPr/>
        </p:nvSpPr>
        <p:spPr>
          <a:xfrm>
            <a:off x="5090350" y="3307174"/>
            <a:ext cx="2946747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>
                <a:solidFill>
                  <a:srgbClr val="002060"/>
                </a:solidFill>
                <a:latin typeface="Arial"/>
                <a:cs typeface="Arial"/>
              </a:rPr>
              <a:t>Entrepôts </a:t>
            </a:r>
            <a:r>
              <a:rPr lang="en-US" sz="2000" b="1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>
                <a:solidFill>
                  <a:srgbClr val="002060"/>
                </a:solidFill>
                <a:latin typeface="Arial"/>
                <a:cs typeface="Arial"/>
              </a:rPr>
              <a:t>Ville de stockage: Paris</a:t>
            </a:r>
            <a:endParaRPr lang="en-US">
              <a:cs typeface="Arial" charset="0"/>
            </a:endParaRPr>
          </a:p>
          <a:p>
            <a:pPr algn="ctr"/>
            <a:r>
              <a:rPr lang="fr-FR" sz="2000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2000">
                <a:solidFill>
                  <a:srgbClr val="002060"/>
                </a:solidFill>
                <a:latin typeface="Arial"/>
                <a:cs typeface="Arial"/>
              </a:rPr>
              <a:t> de palettes : 5</a:t>
            </a:r>
            <a:endParaRPr lang="en-US">
              <a:cs typeface="Arial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47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  <a:cs typeface="Arial"/>
              </a:rPr>
              <a:t>Oeuvre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22</a:t>
            </a:r>
            <a:endParaRPr lang="fr-FR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0199BE-AC8E-4BB8-8E9F-23CE38E1941F}"/>
              </a:ext>
            </a:extLst>
          </p:cNvPr>
          <p:cNvSpPr txBox="1"/>
          <p:nvPr/>
        </p:nvSpPr>
        <p:spPr>
          <a:xfrm>
            <a:off x="174812" y="991239"/>
            <a:ext cx="743046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Arial"/>
                <a:cs typeface="Arial"/>
              </a:rPr>
              <a:t>Gestion</a:t>
            </a:r>
            <a:r>
              <a:rPr lang="en-US" sz="2000" dirty="0">
                <a:latin typeface="Arial"/>
                <a:cs typeface="Arial"/>
              </a:rPr>
              <a:t>  des </a:t>
            </a:r>
            <a:r>
              <a:rPr lang="en-US" sz="2000" dirty="0" err="1">
                <a:latin typeface="Arial"/>
                <a:cs typeface="Arial"/>
              </a:rPr>
              <a:t>recommandations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xmlns="" id="{1F211D2B-334C-4D95-82B9-4BC35715AFCD}"/>
              </a:ext>
            </a:extLst>
          </p:cNvPr>
          <p:cNvSpPr txBox="1"/>
          <p:nvPr/>
        </p:nvSpPr>
        <p:spPr>
          <a:xfrm>
            <a:off x="724220" y="1801270"/>
            <a:ext cx="3165822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Si </a:t>
            </a:r>
          </a:p>
          <a:p>
            <a:pPr algn="ctr"/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Transporteurs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Recommander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des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transporteurs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proches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xmlns="" id="{1F211D2B-334C-4D95-82B9-4BC35715AFCD}"/>
              </a:ext>
            </a:extLst>
          </p:cNvPr>
          <p:cNvSpPr txBox="1"/>
          <p:nvPr/>
        </p:nvSpPr>
        <p:spPr>
          <a:xfrm>
            <a:off x="4724720" y="1838748"/>
            <a:ext cx="3165822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8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Si </a:t>
            </a:r>
          </a:p>
          <a:p>
            <a:pPr algn="ctr"/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Entrepôts</a:t>
            </a:r>
            <a:r>
              <a:rPr lang="en-US" sz="2000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cs typeface="Arial"/>
              </a:rPr>
              <a:t>trouvés</a:t>
            </a:r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Recommander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des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entrepôts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proches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solidFill>
                <a:srgbClr val="00206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Arial"/>
                <a:cs typeface="Arial"/>
              </a:rPr>
              <a:t>   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84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  <a:cs typeface="Arial"/>
              </a:rPr>
              <a:t>Oeuvre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cs typeface="Arial"/>
              </a:rPr>
              <a:t>23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Fonctionnalités disponibles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09AEFE6B-76BB-477E-935E-E5512D01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5" y="1508409"/>
            <a:ext cx="7901106" cy="3428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0199BE-AC8E-4BB8-8E9F-23CE38E1941F}"/>
              </a:ext>
            </a:extLst>
          </p:cNvPr>
          <p:cNvSpPr txBox="1"/>
          <p:nvPr/>
        </p:nvSpPr>
        <p:spPr>
          <a:xfrm>
            <a:off x="174812" y="991239"/>
            <a:ext cx="743046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177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55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32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10" algn="l" rtl="0" eaLnBrk="0" fontAlgn="base" hangingPunct="0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887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064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241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418" algn="l" defTabSz="914355" rtl="0" eaLnBrk="1" latinLnBrk="0" hangingPunct="1">
              <a:defRPr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/>
                <a:cs typeface="Arial"/>
              </a:rPr>
              <a:t>Vue </a:t>
            </a:r>
            <a:r>
              <a:rPr lang="en-US" sz="1800" err="1">
                <a:latin typeface="Arial"/>
                <a:cs typeface="Arial"/>
              </a:rPr>
              <a:t>cliente</a:t>
            </a:r>
            <a:r>
              <a:rPr lang="en-US" sz="1800">
                <a:latin typeface="Arial"/>
                <a:cs typeface="Arial"/>
              </a:rPr>
              <a:t> des </a:t>
            </a:r>
            <a:r>
              <a:rPr lang="en-US" sz="1800" err="1">
                <a:latin typeface="Arial"/>
                <a:cs typeface="Arial"/>
              </a:rPr>
              <a:t>tarifs</a:t>
            </a:r>
            <a:r>
              <a:rPr lang="en-US" sz="1800">
                <a:latin typeface="Arial"/>
                <a:cs typeface="Arial"/>
              </a:rPr>
              <a:t> de transport </a:t>
            </a:r>
            <a:r>
              <a:rPr lang="en-US" sz="1800" err="1">
                <a:latin typeface="Arial"/>
                <a:cs typeface="Arial"/>
              </a:rPr>
              <a:t>majorés</a:t>
            </a:r>
          </a:p>
        </p:txBody>
      </p:sp>
    </p:spTree>
    <p:extLst>
      <p:ext uri="{BB962C8B-B14F-4D97-AF65-F5344CB8AC3E}">
        <p14:creationId xmlns:p14="http://schemas.microsoft.com/office/powerpoint/2010/main" val="116830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130933" y="154348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 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graphicFrame>
        <p:nvGraphicFramePr>
          <p:cNvPr id="10" name="Diagramme 19">
            <a:extLst>
              <a:ext uri="{FF2B5EF4-FFF2-40B4-BE49-F238E27FC236}">
                <a16:creationId xmlns:a16="http://schemas.microsoft.com/office/drawing/2014/main" xmlns="" id="{FD96B881-B118-421B-86E3-2B1156AEB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47897"/>
              </p:ext>
            </p:extLst>
          </p:nvPr>
        </p:nvGraphicFramePr>
        <p:xfrm>
          <a:off x="4522322" y="2489262"/>
          <a:ext cx="4532635" cy="175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Organigramme : Décision 27">
            <a:extLst>
              <a:ext uri="{FF2B5EF4-FFF2-40B4-BE49-F238E27FC236}">
                <a16:creationId xmlns:a16="http://schemas.microsoft.com/office/drawing/2014/main" xmlns="" id="{F4B9FEE9-8030-46CF-8D6F-6399B43C2180}"/>
              </a:ext>
            </a:extLst>
          </p:cNvPr>
          <p:cNvSpPr/>
          <p:nvPr/>
        </p:nvSpPr>
        <p:spPr bwMode="auto">
          <a:xfrm>
            <a:off x="4706506" y="2837832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1" name="Organigramme : Décision 27">
            <a:extLst>
              <a:ext uri="{FF2B5EF4-FFF2-40B4-BE49-F238E27FC236}">
                <a16:creationId xmlns:a16="http://schemas.microsoft.com/office/drawing/2014/main" xmlns="" id="{E471A706-1881-4E11-B84B-2B0633639FAC}"/>
              </a:ext>
            </a:extLst>
          </p:cNvPr>
          <p:cNvSpPr/>
          <p:nvPr/>
        </p:nvSpPr>
        <p:spPr bwMode="auto">
          <a:xfrm>
            <a:off x="4730632" y="3801159"/>
            <a:ext cx="276697" cy="193853"/>
          </a:xfrm>
          <a:prstGeom prst="flowChartDecision">
            <a:avLst/>
          </a:prstGeom>
          <a:solidFill>
            <a:srgbClr val="FFC000"/>
          </a:solidFill>
          <a:ln w="349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ContrastingRightFacing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lIns="64301" tIns="32150" rIns="64301" bIns="32150"/>
          <a:lstStyle/>
          <a:p>
            <a:pPr defTabSz="321503">
              <a:buClr>
                <a:srgbClr val="000000"/>
              </a:buClr>
              <a:buSzPct val="100000"/>
              <a:defRPr/>
            </a:pPr>
            <a:endParaRPr lang="fr-FR" sz="8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1E06125-9738-4B1F-BD34-987CEA1B1511}"/>
              </a:ext>
            </a:extLst>
          </p:cNvPr>
          <p:cNvSpPr/>
          <p:nvPr/>
        </p:nvSpPr>
        <p:spPr>
          <a:xfrm>
            <a:off x="4548034" y="146009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2"/>
                </a:solidFill>
                <a:cs typeface="Calibri"/>
              </a:rPr>
              <a:t>Introduction générale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993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  <p:bldGraphic spid="10" grpId="0">
        <p:bldAsOne/>
      </p:bldGraphic>
      <p:bldP spid="18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Mise en Oeuvre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cs typeface="Arial"/>
              </a:rPr>
              <a:t>24</a:t>
            </a:r>
            <a:endParaRPr lang="fr-FR" dirty="0"/>
          </a:p>
        </p:txBody>
      </p:sp>
      <p:sp>
        <p:nvSpPr>
          <p:cNvPr id="8" name="Google Shape;392;g5cdb39bfd9_0_0">
            <a:extLst>
              <a:ext uri="{FF2B5EF4-FFF2-40B4-BE49-F238E27FC236}">
                <a16:creationId xmlns:a16="http://schemas.microsoft.com/office/drawing/2014/main" xmlns="" id="{CFC6E6F1-F9C0-48AA-96B1-0E29CC23006C}"/>
              </a:ext>
            </a:extLst>
          </p:cNvPr>
          <p:cNvSpPr/>
          <p:nvPr/>
        </p:nvSpPr>
        <p:spPr>
          <a:xfrm>
            <a:off x="221484" y="476819"/>
            <a:ext cx="3527387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Vidéo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06B608-4CE2-41C0-846C-1EBA6A79487F}"/>
              </a:ext>
            </a:extLst>
          </p:cNvPr>
          <p:cNvSpPr txBox="1"/>
          <p:nvPr/>
        </p:nvSpPr>
        <p:spPr>
          <a:xfrm>
            <a:off x="3200400" y="3200399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         Vidéo 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503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56960" y="192768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Crossdock</a:t>
            </a:r>
            <a:endParaRPr lang="fr-FR">
              <a:solidFill>
                <a:schemeClr val="bg2">
                  <a:lumMod val="50000"/>
                </a:schemeClr>
              </a:solidFill>
              <a:cs typeface="Calibri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B668D3F4-B4F5-4CB9-AC2D-D3B200926A79}"/>
              </a:ext>
            </a:extLst>
          </p:cNvPr>
          <p:cNvSpPr/>
          <p:nvPr/>
        </p:nvSpPr>
        <p:spPr>
          <a:xfrm>
            <a:off x="4567244" y="2478224"/>
            <a:ext cx="4388883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2"/>
                </a:solidFill>
                <a:cs typeface="Calibri"/>
              </a:rPr>
              <a:t>Conclusion  et Perspectives</a:t>
            </a:r>
            <a:endParaRPr lang="en-US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728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cs typeface="Arial"/>
              </a:rPr>
              <a:t>25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0F4E40-F84F-445C-AAA0-B27373B5571E}"/>
              </a:ext>
            </a:extLst>
          </p:cNvPr>
          <p:cNvSpPr txBox="1"/>
          <p:nvPr/>
        </p:nvSpPr>
        <p:spPr>
          <a:xfrm>
            <a:off x="549409" y="1048870"/>
            <a:ext cx="8160443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>
                <a:cs typeface="Segoe UI"/>
              </a:rPr>
              <a:t>​</a:t>
            </a:r>
            <a:endParaRPr lang="en-US" sz="1800">
              <a:cs typeface="Arial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Le Flexible Warehousing est une méthode d’adaptation des services fournis par un logisticien en fonction de la demande cliente. Il s’agit aussi d’utiliser les dernières technologies pour y parvenir.</a:t>
            </a:r>
            <a:endParaRPr lang="fr-FR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Le but de mon stage était la conceptualisation d’une application de gestion mutualisée de surfaces de stockage et de supply chain pour PME.</a:t>
            </a:r>
            <a:endParaRPr lang="en-US" sz="1800">
              <a:cs typeface="Arial"/>
            </a:endParaRPr>
          </a:p>
          <a:p>
            <a:pPr algn="just"/>
            <a:endParaRPr lang="en-US" sz="1800">
              <a:cs typeface="Arial" charset="0"/>
            </a:endParaRPr>
          </a:p>
          <a:p>
            <a:pPr algn="just"/>
            <a:endParaRPr lang="en-US" sz="1800"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2CDB9AB-DB2D-48A9-94FD-32D8C2978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6245" y="3694406"/>
            <a:ext cx="8486639" cy="20295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342900" indent="-342900">
              <a:buClr>
                <a:schemeClr val="accent6"/>
              </a:buClr>
              <a:buFont typeface="Wingdings"/>
              <a:buChar char="ü"/>
            </a:pPr>
            <a:r>
              <a:rPr lang="en-US" sz="2000" dirty="0" err="1">
                <a:latin typeface="Arial"/>
                <a:cs typeface="Arial"/>
              </a:rPr>
              <a:t>Apprendre</a:t>
            </a:r>
            <a:r>
              <a:rPr lang="en-US" sz="2000" dirty="0">
                <a:latin typeface="Arial"/>
                <a:cs typeface="Arial"/>
              </a:rPr>
              <a:t> sur le </a:t>
            </a:r>
            <a:r>
              <a:rPr lang="en-US" sz="2000" dirty="0" err="1">
                <a:latin typeface="Arial"/>
                <a:cs typeface="Arial"/>
              </a:rPr>
              <a:t>domaine</a:t>
            </a:r>
            <a:r>
              <a:rPr lang="en-US" sz="2000" dirty="0">
                <a:latin typeface="Arial"/>
                <a:cs typeface="Arial"/>
              </a:rPr>
              <a:t> de la </a:t>
            </a:r>
            <a:r>
              <a:rPr lang="en-US" sz="2000" dirty="0" err="1">
                <a:latin typeface="Arial"/>
                <a:cs typeface="Arial"/>
              </a:rPr>
              <a:t>logistique</a:t>
            </a:r>
            <a:endParaRPr lang="en-US" sz="2000" dirty="0">
              <a:cs typeface="Arial"/>
            </a:endParaRPr>
          </a:p>
          <a:p>
            <a:pPr marL="342900" indent="-342900">
              <a:buClr>
                <a:schemeClr val="accent6"/>
              </a:buClr>
              <a:buFont typeface="Wingdings"/>
              <a:buChar char="ü"/>
            </a:pPr>
            <a:r>
              <a:rPr lang="fr-FR" sz="2000" dirty="0">
                <a:latin typeface="Arial"/>
                <a:cs typeface="Arial"/>
              </a:rPr>
              <a:t>travailler en autonomie</a:t>
            </a: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r>
              <a:rPr lang="en-US" sz="2000" dirty="0">
                <a:latin typeface="Arial"/>
                <a:cs typeface="Arial"/>
              </a:rPr>
              <a:t>proposer des solutions </a:t>
            </a:r>
            <a:endParaRPr lang="en-US" sz="2000" dirty="0">
              <a:cs typeface="Arial"/>
            </a:endParaRP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Apprendre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Django</a:t>
            </a:r>
          </a:p>
          <a:p>
            <a:pPr algn="just">
              <a:buClr>
                <a:schemeClr val="accent6"/>
              </a:buClr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chemeClr val="accent6"/>
              </a:buClr>
              <a:buFont typeface="Wingdings"/>
              <a:buChar char="ü"/>
            </a:pPr>
            <a:endParaRPr lang="en-US" sz="20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r>
              <a:rPr lang="fr-FR" sz="2000" dirty="0">
                <a:latin typeface="Arial"/>
                <a:cs typeface="Arial" charset="0"/>
              </a:rPr>
              <a:t>Difficultés rencontrées</a:t>
            </a: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ea typeface="AngsanaUPC"/>
                <a:cs typeface="Arial"/>
                <a:sym typeface="AngsanaUPC"/>
              </a:rPr>
              <a:t>26</a:t>
            </a:r>
            <a:endParaRPr sz="3200" b="1" dirty="0">
              <a:solidFill>
                <a:schemeClr val="lt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682FF268-1F1C-4D80-AD8A-C45B061967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8615" y="2410689"/>
            <a:ext cx="8486639" cy="257694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Apprentissage de Django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Intégration de la géolocalisation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La gestion des fonctionnalités pour chaque utilisateur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Changement de fonctionnalités du client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La gestion des recommandations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latin typeface="Arial"/>
                <a:cs typeface="Arial"/>
              </a:rPr>
              <a:t>Traitements de bugs</a:t>
            </a:r>
          </a:p>
          <a:p>
            <a:pPr>
              <a:buClr>
                <a:schemeClr val="accent6"/>
              </a:buClr>
            </a:pPr>
            <a:endParaRPr lang="fr-FR" sz="2000" dirty="0">
              <a:latin typeface="Arial"/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000" dirty="0"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000" dirty="0">
              <a:latin typeface="Arial"/>
              <a:cs typeface="Arial"/>
            </a:endParaRPr>
          </a:p>
          <a:p>
            <a:pPr>
              <a:buClr>
                <a:schemeClr val="accent6"/>
              </a:buClr>
            </a:pPr>
            <a:endParaRPr lang="fr-FR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06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78100"/>
            <a:ext cx="303753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</a:pPr>
            <a:endParaRPr lang="fr-FR" sz="1900" b="1" i="1" cap="small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  <a:cs typeface="Arial"/>
              </a:rPr>
              <a:t> Conlcusion et perspectives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chemeClr val="dk1"/>
                </a:solidFill>
                <a:latin typeface="Arial"/>
                <a:cs typeface="Arial"/>
              </a:rPr>
              <a:t>Les objectifs attendus par le tuteur sont atteints.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chemeClr val="dk1"/>
                </a:solidFill>
                <a:latin typeface="Arial"/>
                <a:cs typeface="Arial"/>
              </a:rPr>
              <a:t>Comme perspectives futures au projet 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chemeClr val="dk1"/>
              </a:solidFill>
              <a:latin typeface="Arial"/>
              <a:cs typeface="Arial"/>
            </a:endParaRPr>
          </a:p>
          <a:p>
            <a:pPr marL="285750" indent="-285750">
              <a:buFont typeface="Courier New"/>
              <a:buChar char="o"/>
            </a:pPr>
            <a:endParaRPr lang="fr-FR" sz="2000" dirty="0">
              <a:latin typeface="Arial"/>
              <a:cs typeface="Arial" charset="0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chemeClr val="lt1"/>
                </a:solidFill>
                <a:latin typeface="Arial"/>
                <a:ea typeface="AngsanaUPC"/>
                <a:cs typeface="Arial"/>
                <a:sym typeface="AngsanaUPC"/>
              </a:rPr>
              <a:t>27</a:t>
            </a:r>
            <a:endParaRPr sz="3200" b="1" dirty="0">
              <a:solidFill>
                <a:schemeClr val="lt1"/>
              </a:solidFill>
              <a:latin typeface="AngsanaUPC"/>
              <a:ea typeface="AngsanaUPC"/>
              <a:cs typeface="AngsanaUPC"/>
              <a:sym typeface="AngsanaUP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682FF268-1F1C-4D80-AD8A-C45B061967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6424" y="3251701"/>
            <a:ext cx="8486639" cy="181346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80000" tIns="360000" rIns="180000" bIns="180000" anchor="t"/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/>
                <a:cs typeface="Arial"/>
              </a:rPr>
              <a:t>améliorations</a:t>
            </a:r>
            <a:r>
              <a:rPr lang="en-US" sz="2000" dirty="0">
                <a:latin typeface="Arial"/>
                <a:cs typeface="Arial"/>
              </a:rPr>
              <a:t> sur le design</a:t>
            </a:r>
            <a:endParaRPr lang="fr-FR" sz="2000" dirty="0">
              <a:cs typeface="Arial"/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/>
                <a:cs typeface="Arial"/>
              </a:rPr>
              <a:t>Certains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paramètres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ont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été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omis</a:t>
            </a:r>
            <a:r>
              <a:rPr lang="en-US" sz="2000" dirty="0">
                <a:latin typeface="Arial"/>
                <a:cs typeface="Arial"/>
              </a:rPr>
              <a:t> pour </a:t>
            </a:r>
            <a:r>
              <a:rPr lang="en-US" sz="2000" dirty="0" err="1">
                <a:latin typeface="Arial"/>
                <a:cs typeface="Arial"/>
              </a:rPr>
              <a:t>diminuer</a:t>
            </a:r>
            <a:r>
              <a:rPr lang="en-US" sz="2000" dirty="0">
                <a:latin typeface="Arial"/>
                <a:cs typeface="Arial"/>
              </a:rPr>
              <a:t> la </a:t>
            </a:r>
            <a:r>
              <a:rPr lang="en-US" sz="2000" dirty="0" err="1">
                <a:latin typeface="Arial"/>
                <a:cs typeface="Arial"/>
              </a:rPr>
              <a:t>complexité</a:t>
            </a:r>
            <a:r>
              <a:rPr lang="fr-FR" sz="2000" dirty="0">
                <a:latin typeface="Arial"/>
                <a:cs typeface="Arial"/>
              </a:rPr>
              <a:t>.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"/>
                <a:cs typeface="Arial"/>
              </a:rPr>
              <a:t>un </a:t>
            </a:r>
            <a:r>
              <a:rPr lang="en-US" sz="2000" dirty="0" err="1">
                <a:latin typeface="Arial"/>
                <a:cs typeface="Arial"/>
              </a:rPr>
              <a:t>système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vérification</a:t>
            </a:r>
            <a:r>
              <a:rPr lang="en-US" sz="2000" dirty="0">
                <a:latin typeface="Arial"/>
                <a:cs typeface="Arial"/>
              </a:rPr>
              <a:t> des </a:t>
            </a:r>
            <a:r>
              <a:rPr lang="en-US" sz="2000" dirty="0" err="1">
                <a:latin typeface="Arial"/>
                <a:cs typeface="Arial"/>
              </a:rPr>
              <a:t>identités</a:t>
            </a:r>
            <a:r>
              <a:rPr lang="en-US" sz="2000" dirty="0">
                <a:latin typeface="Arial"/>
                <a:cs typeface="Arial"/>
              </a:rPr>
              <a:t> des </a:t>
            </a:r>
            <a:r>
              <a:rPr lang="en-US" sz="2000" dirty="0" err="1">
                <a:latin typeface="Arial"/>
                <a:cs typeface="Arial"/>
              </a:rPr>
              <a:t>utilisateurs</a:t>
            </a:r>
            <a:r>
              <a:rPr lang="fr-FR" sz="2000" dirty="0">
                <a:latin typeface="Arial"/>
                <a:cs typeface="Arial"/>
              </a:rPr>
              <a:t>.</a:t>
            </a:r>
          </a:p>
          <a:p>
            <a:pPr marL="342900" indent="-342900" algn="just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Arial"/>
                <a:cs typeface="Arial"/>
              </a:rPr>
              <a:t> un </a:t>
            </a:r>
            <a:r>
              <a:rPr lang="en-US" sz="2000" dirty="0" err="1">
                <a:latin typeface="Arial"/>
                <a:cs typeface="Arial"/>
              </a:rPr>
              <a:t>système</a:t>
            </a:r>
            <a:r>
              <a:rPr lang="en-US" sz="2000" dirty="0">
                <a:latin typeface="Arial"/>
                <a:cs typeface="Arial"/>
              </a:rPr>
              <a:t> de </a:t>
            </a:r>
            <a:r>
              <a:rPr lang="en-US" sz="2000" dirty="0" err="1">
                <a:latin typeface="Arial"/>
                <a:cs typeface="Arial"/>
              </a:rPr>
              <a:t>paiement</a:t>
            </a:r>
            <a:r>
              <a:rPr lang="en-US" sz="2000" dirty="0">
                <a:latin typeface="Arial"/>
                <a:cs typeface="Arial"/>
              </a:rPr>
              <a:t>.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fr-FR" sz="2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4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" y="817491"/>
            <a:ext cx="9144000" cy="5227669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100000">
                <a:srgbClr val="181818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fr-FR" sz="2813" b="1" i="1">
              <a:solidFill>
                <a:srgbClr val="000000">
                  <a:lumMod val="60000"/>
                  <a:lumOff val="40000"/>
                </a:srgbClr>
              </a:solidFill>
              <a:cs typeface="Arial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6045160"/>
            <a:ext cx="9144000" cy="81270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defTabSz="320387">
              <a:buClr>
                <a:srgbClr val="000000"/>
              </a:buClr>
              <a:buSzPct val="100000"/>
            </a:pPr>
            <a:endParaRPr lang="fr-FR" sz="774">
              <a:solidFill>
                <a:srgbClr val="FFFFFF"/>
              </a:solidFill>
              <a:latin typeface="Gill Sans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2484" y="2986420"/>
            <a:ext cx="8559034" cy="67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1428" tIns="45714" rIns="91428" bIns="45714">
            <a:spAutoFit/>
          </a:bodyPr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r>
              <a:rPr lang="en-GB" sz="3797" b="1" err="1">
                <a:solidFill>
                  <a:srgbClr val="FFFFFF"/>
                </a:solidFill>
                <a:latin typeface="Gill Sans" charset="0"/>
              </a:rPr>
              <a:t>Merci</a:t>
            </a:r>
            <a:r>
              <a:rPr lang="en-GB" sz="3797" b="1">
                <a:solidFill>
                  <a:srgbClr val="FFFFFF"/>
                </a:solidFill>
                <a:latin typeface="Gill Sans" charset="0"/>
              </a:rPr>
              <a:t> de </a:t>
            </a:r>
            <a:r>
              <a:rPr lang="en-GB" sz="3797" b="1" err="1">
                <a:solidFill>
                  <a:srgbClr val="FFFFFF"/>
                </a:solidFill>
                <a:latin typeface="Gill Sans" charset="0"/>
              </a:rPr>
              <a:t>votre</a:t>
            </a:r>
            <a:r>
              <a:rPr lang="en-GB" sz="3797" b="1">
                <a:solidFill>
                  <a:srgbClr val="FFFFFF"/>
                </a:solidFill>
                <a:latin typeface="Gill Sans" charset="0"/>
              </a:rPr>
              <a:t> attention</a:t>
            </a:r>
          </a:p>
        </p:txBody>
      </p:sp>
      <p:sp>
        <p:nvSpPr>
          <p:cNvPr id="7" name="Rectangle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03167" y="1276120"/>
            <a:ext cx="2301953" cy="1711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8" tIns="45714" rIns="91428" bIns="45714" anchor="t">
            <a:spAutoFit/>
          </a:bodyPr>
          <a:lstStyle/>
          <a:p>
            <a:pPr algn="ctr" defTabSz="320387">
              <a:buClr>
                <a:srgbClr val="000000"/>
              </a:buClr>
              <a:buSzPct val="100000"/>
            </a:pPr>
            <a:r>
              <a:rPr lang="en-GB" sz="335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F</a:t>
            </a:r>
            <a:r>
              <a:rPr lang="en-GB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IN</a:t>
            </a:r>
            <a:r>
              <a:rPr lang="en-GB" sz="335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 …</a:t>
            </a:r>
          </a:p>
          <a:p>
            <a:pPr algn="ctr" defTabSz="320387">
              <a:buClr>
                <a:srgbClr val="000000"/>
              </a:buClr>
              <a:buSzPct val="100000"/>
            </a:pPr>
            <a:endParaRPr lang="en-GB" sz="3375" b="1" i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" charset="0"/>
            </a:endParaRPr>
          </a:p>
          <a:p>
            <a:pPr algn="ctr" defTabSz="320387">
              <a:buClr>
                <a:srgbClr val="000000"/>
              </a:buClr>
              <a:buSzPct val="100000"/>
            </a:pPr>
            <a:r>
              <a:rPr lang="en-GB" sz="3375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 charset="0"/>
              </a:rPr>
              <a:t>Questions</a:t>
            </a:r>
            <a:r>
              <a:rPr lang="en-GB" sz="3797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 charset="0"/>
              </a:rPr>
              <a:t> ?</a:t>
            </a:r>
            <a:endParaRPr lang="en-GB" sz="3375" b="1" i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" y="0"/>
            <a:ext cx="9144000" cy="81270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8" tIns="45714" rIns="91428" bIns="45714" anchor="ctr"/>
          <a:lstStyle/>
          <a:p>
            <a:pPr defTabSz="320387">
              <a:buClr>
                <a:srgbClr val="000000"/>
              </a:buClr>
              <a:buSzPct val="100000"/>
            </a:pPr>
            <a:endParaRPr lang="fr-FR" sz="774">
              <a:solidFill>
                <a:srgbClr val="FFFFFF"/>
              </a:solidFill>
              <a:latin typeface="Gill Sans" charset="0"/>
            </a:endParaRPr>
          </a:p>
        </p:txBody>
      </p:sp>
      <p:grpSp>
        <p:nvGrpSpPr>
          <p:cNvPr id="8" name="Groupe 7"/>
          <p:cNvGrpSpPr/>
          <p:nvPr>
            <p:custDataLst>
              <p:tags r:id="rId6"/>
            </p:custDataLst>
          </p:nvPr>
        </p:nvGrpSpPr>
        <p:grpSpPr>
          <a:xfrm>
            <a:off x="-1962087" y="1847574"/>
            <a:ext cx="13032438" cy="108001"/>
            <a:chOff x="-2088236" y="2420887"/>
            <a:chExt cx="13032438" cy="108001"/>
          </a:xfrm>
        </p:grpSpPr>
        <p:sp>
          <p:nvSpPr>
            <p:cNvPr id="9" name="Moins 8"/>
            <p:cNvSpPr/>
            <p:nvPr/>
          </p:nvSpPr>
          <p:spPr>
            <a:xfrm rot="16200000">
              <a:off x="2700050" y="-2367398"/>
              <a:ext cx="108000" cy="9684571"/>
            </a:xfrm>
            <a:prstGeom prst="mathMinus">
              <a:avLst/>
            </a:pr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100000">
                  <a:srgbClr val="FF66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e 10"/>
            <p:cNvGrpSpPr/>
            <p:nvPr/>
          </p:nvGrpSpPr>
          <p:grpSpPr>
            <a:xfrm>
              <a:off x="1259631" y="2420887"/>
              <a:ext cx="9684571" cy="108000"/>
              <a:chOff x="1259631" y="2420887"/>
              <a:chExt cx="9684571" cy="108000"/>
            </a:xfrm>
          </p:grpSpPr>
          <p:sp>
            <p:nvSpPr>
              <p:cNvPr id="12" name="Moins 11"/>
              <p:cNvSpPr/>
              <p:nvPr/>
            </p:nvSpPr>
            <p:spPr>
              <a:xfrm rot="16200000">
                <a:off x="6047917" y="-2367399"/>
                <a:ext cx="108000" cy="9684571"/>
              </a:xfrm>
              <a:prstGeom prst="mathMinus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FF"/>
                  </a:gs>
                  <a:gs pos="100000">
                    <a:schemeClr val="bg1"/>
                  </a:gs>
                  <a:gs pos="0">
                    <a:srgbClr val="FF66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Moins 12"/>
              <p:cNvSpPr/>
              <p:nvPr/>
            </p:nvSpPr>
            <p:spPr>
              <a:xfrm rot="16200000">
                <a:off x="4355712" y="44887"/>
                <a:ext cx="108000" cy="4860000"/>
              </a:xfrm>
              <a:prstGeom prst="mathMinus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05D3BEC-4B10-4025-90CE-F1CB7B225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3416" y="3968802"/>
            <a:ext cx="2090058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268879"/>
            <a:ext cx="8606100" cy="51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Du fait de l'essor  et de l'utilisation de nouvelles technologies, </a:t>
            </a:r>
            <a:endParaRPr lang="en-US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la </a:t>
            </a:r>
            <a:r>
              <a:rPr lang="fr-FR" sz="2000" err="1">
                <a:solidFill>
                  <a:schemeClr val="dk1"/>
                </a:solidFill>
                <a:latin typeface="Arial"/>
                <a:ea typeface="Candara"/>
                <a:cs typeface="Arial"/>
              </a:rPr>
              <a:t>supply</a:t>
            </a: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 </a:t>
            </a:r>
            <a:r>
              <a:rPr lang="fr-FR" sz="2000" err="1">
                <a:solidFill>
                  <a:schemeClr val="dk1"/>
                </a:solidFill>
                <a:latin typeface="Arial"/>
                <a:ea typeface="Candara"/>
                <a:cs typeface="Arial"/>
              </a:rPr>
              <a:t>chain</a:t>
            </a:r>
            <a:r>
              <a:rPr lang="fr-FR" sz="2000">
                <a:solidFill>
                  <a:schemeClr val="dk1"/>
                </a:solidFill>
                <a:latin typeface="Arial"/>
                <a:ea typeface="Candara"/>
                <a:cs typeface="Arial"/>
              </a:rPr>
              <a:t> ne cesse d'évoluer.</a:t>
            </a:r>
            <a:endParaRPr lang="fr-FR">
              <a:solidFill>
                <a:schemeClr val="dk1"/>
              </a:solidFill>
            </a:endParaRPr>
          </a:p>
        </p:txBody>
      </p:sp>
      <p:sp>
        <p:nvSpPr>
          <p:cNvPr id="410" name="Google Shape;410;g5cdb39bfd9_0_0"/>
          <p:cNvSpPr/>
          <p:nvPr/>
        </p:nvSpPr>
        <p:spPr>
          <a:xfrm>
            <a:off x="3339883" y="2563427"/>
            <a:ext cx="2237366" cy="72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b="1">
                <a:solidFill>
                  <a:schemeClr val="dk2"/>
                </a:solidFill>
                <a:latin typeface="Arial"/>
                <a:cs typeface="Arial"/>
              </a:rPr>
              <a:t>Logistique 4.0</a:t>
            </a:r>
            <a:endParaRPr lang="fr-FR" b="1">
              <a:solidFill>
                <a:schemeClr val="dk2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lt1"/>
                </a:solidFill>
                <a:latin typeface="AngsanaUPC"/>
                <a:ea typeface="AngsanaUPC"/>
                <a:cs typeface="AngsanaUPC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2DBE93-FDAE-4D98-B6A9-676299D51DCF}"/>
              </a:ext>
            </a:extLst>
          </p:cNvPr>
          <p:cNvSpPr txBox="1"/>
          <p:nvPr/>
        </p:nvSpPr>
        <p:spPr>
          <a:xfrm>
            <a:off x="2105426" y="4045643"/>
            <a:ext cx="4817888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Arial"/>
                <a:cs typeface="Arial"/>
              </a:rPr>
              <a:t>Connexion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informatique</a:t>
            </a:r>
            <a:endParaRPr lang="en-US" sz="2000">
              <a:cs typeface="Arial" charset="0"/>
            </a:endParaRPr>
          </a:p>
          <a:p>
            <a:pPr algn="ctr"/>
            <a:r>
              <a:rPr lang="en-US" sz="2000" err="1">
                <a:latin typeface="Arial"/>
                <a:cs typeface="Arial"/>
              </a:rPr>
              <a:t>Numérisation</a:t>
            </a:r>
            <a:r>
              <a:rPr lang="en-US" sz="2000">
                <a:latin typeface="Arial"/>
                <a:cs typeface="Arial"/>
              </a:rPr>
              <a:t> de </a:t>
            </a:r>
            <a:r>
              <a:rPr lang="en-US" sz="2000" err="1">
                <a:latin typeface="Arial"/>
                <a:cs typeface="Arial"/>
              </a:rPr>
              <a:t>l'information</a:t>
            </a:r>
            <a:endParaRPr lang="en-US" sz="2000">
              <a:cs typeface="Arial" charset="0"/>
            </a:endParaRPr>
          </a:p>
          <a:p>
            <a:pPr algn="ctr"/>
            <a:r>
              <a:rPr lang="en-US" sz="2000">
                <a:latin typeface="Arial"/>
                <a:cs typeface="Arial"/>
              </a:rPr>
              <a:t>Gestion dans le Cloud</a:t>
            </a:r>
            <a:endParaRPr lang="en-US" sz="2000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3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Les entreprises de logistique cherchent des solutions</a:t>
            </a:r>
            <a:endParaRPr lang="fr-FR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de réduction de coûts, flexibles de stockage en entrepôts 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selon la demande.</a:t>
            </a:r>
            <a:endParaRPr lang="fr-FR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0" name="Google Shape;410;g5cdb39bfd9_0_0"/>
          <p:cNvSpPr/>
          <p:nvPr/>
        </p:nvSpPr>
        <p:spPr>
          <a:xfrm>
            <a:off x="2763581" y="3178150"/>
            <a:ext cx="3610887" cy="72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b="1" dirty="0">
                <a:solidFill>
                  <a:schemeClr val="dk2"/>
                </a:solidFill>
                <a:latin typeface="Arial"/>
                <a:cs typeface="Arial"/>
              </a:rPr>
              <a:t>Flexible </a:t>
            </a:r>
            <a:r>
              <a:rPr lang="fr-FR" b="1" dirty="0" err="1">
                <a:solidFill>
                  <a:schemeClr val="dk2"/>
                </a:solidFill>
                <a:latin typeface="Arial"/>
                <a:cs typeface="Arial"/>
              </a:rPr>
              <a:t>Warehousing</a:t>
            </a:r>
            <a:endParaRPr lang="fr-FR" b="1" dirty="0">
              <a:solidFill>
                <a:schemeClr val="dk2"/>
              </a:solidFill>
              <a:latin typeface="Arial"/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03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Contexte  et Problématique</a:t>
            </a:r>
            <a:endParaRPr/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Beaucoup d'entreprises sont spécialisés dans la logistique (transport/stockage).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latin typeface="Arial"/>
                <a:cs typeface="Arial"/>
              </a:rPr>
              <a:t>3</a:t>
            </a:r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2DBE93-FDAE-4D98-B6A9-676299D51DCF}"/>
              </a:ext>
            </a:extLst>
          </p:cNvPr>
          <p:cNvSpPr txBox="1"/>
          <p:nvPr/>
        </p:nvSpPr>
        <p:spPr>
          <a:xfrm>
            <a:off x="270865" y="4497080"/>
            <a:ext cx="82853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>
              <a:cs typeface="Arial"/>
            </a:endParaRPr>
          </a:p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Pourquoi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ne pas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rassembler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ces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professionnels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sur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une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même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plateforme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 de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logistique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?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F1BE94-71AD-4C1F-94E0-403E029DC6DD}"/>
              </a:ext>
            </a:extLst>
          </p:cNvPr>
          <p:cNvSpPr txBox="1"/>
          <p:nvPr/>
        </p:nvSpPr>
        <p:spPr>
          <a:xfrm>
            <a:off x="3083940" y="2392375"/>
            <a:ext cx="2858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err="1">
                <a:latin typeface="Arial"/>
                <a:cs typeface="Arial"/>
              </a:rPr>
              <a:t>Répondre</a:t>
            </a:r>
            <a:r>
              <a:rPr lang="en-US" sz="1800" b="1">
                <a:latin typeface="Arial"/>
                <a:cs typeface="Arial"/>
              </a:rPr>
              <a:t> à la </a:t>
            </a:r>
            <a:r>
              <a:rPr lang="en-US" sz="1800" b="1" err="1">
                <a:latin typeface="Arial"/>
                <a:cs typeface="Arial"/>
              </a:rPr>
              <a:t>demande</a:t>
            </a:r>
            <a:endParaRPr lang="en-US" sz="1800" b="1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C3C3E4-9896-4710-B8B7-A1AB1882CD96}"/>
              </a:ext>
            </a:extLst>
          </p:cNvPr>
          <p:cNvSpPr txBox="1"/>
          <p:nvPr/>
        </p:nvSpPr>
        <p:spPr>
          <a:xfrm>
            <a:off x="969629" y="2957871"/>
            <a:ext cx="274320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rgbClr val="00206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d'entrepôts</a:t>
            </a:r>
            <a:endParaRPr lang="en-US" sz="1600" err="1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Surface de stockage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d'équipements</a:t>
            </a:r>
            <a:endParaRPr lang="en-US" sz="1600" err="1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Nombre</a:t>
            </a:r>
            <a:r>
              <a:rPr lang="en-US" sz="1600">
                <a:solidFill>
                  <a:srgbClr val="002060"/>
                </a:solidFill>
                <a:latin typeface="Arial"/>
                <a:cs typeface="Arial"/>
              </a:rPr>
              <a:t> de camions</a:t>
            </a: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A8A6D2-174B-4FEE-9CD8-F2EC8E342770}"/>
              </a:ext>
            </a:extLst>
          </p:cNvPr>
          <p:cNvSpPr txBox="1"/>
          <p:nvPr/>
        </p:nvSpPr>
        <p:spPr>
          <a:xfrm>
            <a:off x="6386872" y="2986686"/>
            <a:ext cx="216689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Traçabilité</a:t>
            </a:r>
            <a:endParaRPr lang="en-US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Simplicité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Fiabilité</a:t>
            </a:r>
            <a:endParaRPr lang="en-US" sz="1600">
              <a:solidFill>
                <a:srgbClr val="00206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solidFill>
                  <a:srgbClr val="002060"/>
                </a:solidFill>
                <a:latin typeface="Arial"/>
                <a:cs typeface="Arial"/>
              </a:rPr>
              <a:t>Fluidité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  <a:p>
            <a:pPr algn="ctr"/>
            <a:endParaRPr lang="en-US" sz="160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6" name="Picture 29" descr="C:\Users\saci\Desktop\icones\336.png">
            <a:extLst>
              <a:ext uri="{FF2B5EF4-FFF2-40B4-BE49-F238E27FC236}">
                <a16:creationId xmlns:a16="http://schemas.microsoft.com/office/drawing/2014/main" xmlns="" id="{9F26F381-4D8B-47F0-8F45-1DCCBA82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706" y="2360327"/>
            <a:ext cx="402045" cy="402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2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db39bfd9_0_0"/>
          <p:cNvSpPr/>
          <p:nvPr/>
        </p:nvSpPr>
        <p:spPr>
          <a:xfrm>
            <a:off x="107504" y="487705"/>
            <a:ext cx="297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900"/>
              <a:buFont typeface="Noto Sans Symbols"/>
              <a:buChar char="❖"/>
            </a:pPr>
            <a:r>
              <a:rPr lang="fr-FR" sz="1900" b="1" i="1" cap="small">
                <a:solidFill>
                  <a:srgbClr val="FFFFFF"/>
                </a:solidFill>
                <a:latin typeface="Candara"/>
              </a:rPr>
              <a:t>Objectifs du projet</a:t>
            </a:r>
          </a:p>
        </p:txBody>
      </p:sp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cap="small">
                <a:solidFill>
                  <a:srgbClr val="CCECFF"/>
                </a:solidFill>
                <a:latin typeface="Candara"/>
                <a:ea typeface="Candara"/>
                <a:cs typeface="Candara"/>
                <a:sym typeface="Candara"/>
              </a:rPr>
              <a:t> Introduction Générale</a:t>
            </a:r>
            <a:endParaRPr sz="2400" b="1" i="1" cap="small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Le but de ce stage est de réaliser 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2000">
                <a:solidFill>
                  <a:schemeClr val="dk1"/>
                </a:solidFill>
                <a:latin typeface="Arial"/>
                <a:cs typeface="Arial"/>
              </a:rPr>
              <a:t>un POC d'une plateforme de rencontre entre les offres et les demandes logistiques de surface de stockage.</a:t>
            </a:r>
            <a:endParaRPr lang="en-US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2DBE93-FDAE-4D98-B6A9-676299D51DCF}"/>
              </a:ext>
            </a:extLst>
          </p:cNvPr>
          <p:cNvSpPr txBox="1"/>
          <p:nvPr/>
        </p:nvSpPr>
        <p:spPr>
          <a:xfrm>
            <a:off x="1164132" y="4141693"/>
            <a:ext cx="64123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Plateforme pour des PME</a:t>
            </a:r>
          </a:p>
          <a:p>
            <a:pPr marL="342900" indent="-342900">
              <a:buFont typeface="Arial"/>
              <a:buChar char="•"/>
            </a:pPr>
            <a:r>
              <a:rPr lang="en-US" sz="2000" err="1">
                <a:latin typeface="Arial"/>
                <a:cs typeface="Arial"/>
              </a:rPr>
              <a:t>envoie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d’offres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logistiques</a:t>
            </a:r>
            <a:r>
              <a:rPr lang="en-US" sz="2000">
                <a:latin typeface="Arial"/>
                <a:cs typeface="Arial"/>
              </a:rPr>
              <a:t> à des </a:t>
            </a:r>
            <a:r>
              <a:rPr lang="en-US" sz="2000" err="1">
                <a:latin typeface="Arial"/>
                <a:cs typeface="Arial"/>
              </a:rPr>
              <a:t>partenaires</a:t>
            </a:r>
            <a:r>
              <a:rPr lang="en-US" sz="2000">
                <a:latin typeface="Arial"/>
                <a:cs typeface="Arial"/>
              </a:rPr>
              <a:t>. </a:t>
            </a:r>
            <a:endParaRPr lang="en-US"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err="1">
                <a:latin typeface="Arial"/>
                <a:cs typeface="Arial"/>
              </a:rPr>
              <a:t>envoie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d’offres</a:t>
            </a:r>
            <a:r>
              <a:rPr lang="en-US" sz="2000">
                <a:latin typeface="Arial"/>
                <a:cs typeface="Arial"/>
              </a:rPr>
              <a:t> de transports à des </a:t>
            </a:r>
            <a:r>
              <a:rPr lang="en-US" sz="2000" err="1">
                <a:latin typeface="Arial"/>
                <a:cs typeface="Arial"/>
              </a:rPr>
              <a:t>transporteurs</a:t>
            </a:r>
            <a:r>
              <a:rPr lang="en-US" sz="2000">
                <a:latin typeface="Arial"/>
                <a:cs typeface="Arial"/>
              </a:rPr>
              <a:t>.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 flipV="1">
            <a:off x="-4465" y="40860"/>
            <a:ext cx="9144000" cy="691653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27" tIns="45714" rIns="91427" bIns="45714" anchor="ctr"/>
          <a:lstStyle/>
          <a:p>
            <a:pPr algn="ctr" defTabSz="321471">
              <a:buClr>
                <a:srgbClr val="000000"/>
              </a:buClr>
              <a:buSzPct val="100000"/>
              <a:defRPr/>
            </a:pPr>
            <a:endParaRPr lang="en-US" sz="2800" b="1">
              <a:cs typeface="Arial" charset="0"/>
            </a:endParaRPr>
          </a:p>
        </p:txBody>
      </p:sp>
      <p:sp>
        <p:nvSpPr>
          <p:cNvPr id="310294" name="Text Box 5"/>
          <p:cNvSpPr txBox="1">
            <a:spLocks noChangeArrowheads="1"/>
          </p:cNvSpPr>
          <p:nvPr/>
        </p:nvSpPr>
        <p:spPr bwMode="auto">
          <a:xfrm>
            <a:off x="4551348" y="2836754"/>
            <a:ext cx="184197" cy="6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4" rIns="91427" bIns="45714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sz="3600" b="1"/>
          </a:p>
        </p:txBody>
      </p:sp>
      <p:sp>
        <p:nvSpPr>
          <p:cNvPr id="18436" name="Rectangle 61"/>
          <p:cNvSpPr>
            <a:spLocks noChangeArrowheads="1"/>
          </p:cNvSpPr>
          <p:nvPr/>
        </p:nvSpPr>
        <p:spPr bwMode="auto">
          <a:xfrm rot="5400000">
            <a:off x="4515064" y="2342936"/>
            <a:ext cx="113872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427" tIns="45714" rIns="91427" bIns="45714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256495" y="200437"/>
            <a:ext cx="4722708" cy="6506333"/>
          </a:xfrm>
          <a:prstGeom prst="rect">
            <a:avLst/>
          </a:prstGeom>
          <a:solidFill>
            <a:srgbClr val="020A46"/>
          </a:solidFill>
          <a:ln w="12700">
            <a:solidFill>
              <a:srgbClr val="FFC000"/>
            </a:solidFill>
          </a:ln>
          <a:scene3d>
            <a:camera prst="perspectiveContrastingRightFacing" fov="2400000">
              <a:rot lat="595291" lon="19267061" rev="24000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64295" tIns="32146" rIns="64295" bIns="32146" anchor="t"/>
          <a:lstStyle/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1400" b="1" kern="0">
              <a:solidFill>
                <a:schemeClr val="bg2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endParaRPr lang="fr-FR" sz="2000" b="1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Arial"/>
              </a:rPr>
              <a:t>Introduction</a:t>
            </a:r>
          </a:p>
          <a:p>
            <a:pPr marL="31496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700" kern="0">
              <a:solidFill>
                <a:schemeClr val="bg1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chemeClr val="bg1"/>
                </a:solidFill>
                <a:latin typeface="Calibri"/>
                <a:cs typeface="Arial"/>
              </a:rPr>
              <a:t>Présentation de </a:t>
            </a:r>
            <a:r>
              <a:rPr lang="fr-FR" sz="2000" b="1" kern="0" err="1">
                <a:solidFill>
                  <a:schemeClr val="bg1"/>
                </a:solidFill>
                <a:latin typeface="Calibri"/>
                <a:cs typeface="Arial"/>
              </a:rPr>
              <a:t>Crossdock</a:t>
            </a:r>
            <a:endParaRPr lang="fr-FR" err="1">
              <a:solidFill>
                <a:schemeClr val="bg1"/>
              </a:solidFill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Etude des besoins</a:t>
            </a: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>
                <a:solidFill>
                  <a:srgbClr val="7C76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Conception et Modélisation</a:t>
            </a:r>
            <a:endParaRPr lang="fr-FR" sz="2000" b="1">
              <a:solidFill>
                <a:srgbClr val="7C76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505460" indent="-190500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buBlip>
                <a:blip r:embed="rId5"/>
              </a:buBlip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314325" defTabSz="321471">
              <a:lnSpc>
                <a:spcPts val="1266"/>
              </a:lnSpc>
              <a:spcBef>
                <a:spcPts val="492"/>
              </a:spcBef>
              <a:spcAft>
                <a:spcPts val="0"/>
              </a:spcAft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7C7676"/>
              </a:solidFill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cs typeface="Arial"/>
              </a:rPr>
              <a:t>Mise en œuvre</a:t>
            </a:r>
            <a:endParaRPr lang="fr-FR" err="1">
              <a:cs typeface="Calibri" panose="020F0502020204030204"/>
            </a:endParaRPr>
          </a:p>
          <a:p>
            <a:pPr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tabLst>
                <a:tab pos="321471" algn="l"/>
              </a:tabLst>
              <a:defRPr/>
            </a:pPr>
            <a:endParaRPr lang="fr-FR" sz="20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547"/>
              </a:lnSpc>
              <a:spcBef>
                <a:spcPts val="492"/>
              </a:spcBef>
              <a:spcAft>
                <a:spcPts val="703"/>
              </a:spcAft>
              <a:buClr>
                <a:srgbClr val="000000"/>
              </a:buClr>
              <a:buSzPct val="100000"/>
              <a:buBlip>
                <a:blip r:embed="rId4"/>
              </a:buBlip>
              <a:tabLst>
                <a:tab pos="321471" algn="l"/>
              </a:tabLst>
              <a:defRPr/>
            </a:pPr>
            <a:r>
              <a:rPr lang="fr-FR" sz="2000" b="1" kern="0">
                <a:solidFill>
                  <a:srgbClr val="7C7676"/>
                </a:solidFill>
                <a:latin typeface="Calibri"/>
                <a:ea typeface="Calibri"/>
                <a:cs typeface="Arial"/>
              </a:rPr>
              <a:t>Conclusion et Perspectives</a:t>
            </a:r>
            <a:endParaRPr lang="fr-FR" sz="1400" b="1" kern="0">
              <a:solidFill>
                <a:srgbClr val="7C7676"/>
              </a:solidFill>
              <a:latin typeface="Calibri"/>
              <a:ea typeface="Calibri"/>
              <a:cs typeface="Arial"/>
            </a:endParaRPr>
          </a:p>
          <a:p>
            <a:pPr marL="240665" indent="-240665" defTabSz="321471">
              <a:lnSpc>
                <a:spcPts val="1688"/>
              </a:lnSpc>
              <a:spcBef>
                <a:spcPts val="492"/>
              </a:spcBef>
              <a:buClr>
                <a:srgbClr val="000000"/>
              </a:buClr>
              <a:buSzPct val="100000"/>
              <a:defRPr/>
            </a:pPr>
            <a:endParaRPr lang="fr-FR" sz="1400" kern="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54639" name="Rectangle: Rounded Corners 154638">
            <a:extLst>
              <a:ext uri="{FF2B5EF4-FFF2-40B4-BE49-F238E27FC236}">
                <a16:creationId xmlns:a16="http://schemas.microsoft.com/office/drawing/2014/main" xmlns="" id="{5CA3E3B1-E99A-4274-A0B0-E69093D03D27}"/>
              </a:ext>
            </a:extLst>
          </p:cNvPr>
          <p:cNvSpPr/>
          <p:nvPr/>
        </p:nvSpPr>
        <p:spPr>
          <a:xfrm>
            <a:off x="4813102" y="2381400"/>
            <a:ext cx="4129547" cy="9125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solidFill>
                  <a:schemeClr val="accent2"/>
                </a:solidFill>
                <a:cs typeface="Calibri"/>
              </a:rPr>
              <a:t>Présentation</a:t>
            </a:r>
            <a:r>
              <a:rPr lang="en-US" sz="2400" b="1">
                <a:solidFill>
                  <a:schemeClr val="accent2"/>
                </a:solidFill>
                <a:cs typeface="Calibri"/>
              </a:rPr>
              <a:t> de </a:t>
            </a:r>
            <a:r>
              <a:rPr lang="en-US" sz="2400" b="1" err="1">
                <a:solidFill>
                  <a:schemeClr val="accent2"/>
                </a:solidFill>
                <a:cs typeface="Calibri"/>
              </a:rPr>
              <a:t>Crossdock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058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b39bfd9_0_0"/>
          <p:cNvSpPr/>
          <p:nvPr/>
        </p:nvSpPr>
        <p:spPr>
          <a:xfrm>
            <a:off x="-2211" y="15011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FR" sz="2400" b="1" cap="small">
                <a:solidFill>
                  <a:srgbClr val="CCECFF"/>
                </a:solidFill>
                <a:latin typeface="Candara"/>
              </a:rPr>
              <a:t> Présentation de </a:t>
            </a:r>
            <a:r>
              <a:rPr lang="fr-FR" sz="2400" b="1" cap="small" err="1">
                <a:solidFill>
                  <a:srgbClr val="CCECFF"/>
                </a:solidFill>
                <a:latin typeface="Candara"/>
              </a:rPr>
              <a:t>Crossdock</a:t>
            </a:r>
            <a:endParaRPr lang="en-US" sz="2400" b="1" i="1" cap="small" err="1">
              <a:solidFill>
                <a:srgbClr val="FFFFFF"/>
              </a:solidFill>
              <a:latin typeface="Candara"/>
            </a:endParaRPr>
          </a:p>
        </p:txBody>
      </p:sp>
      <p:sp>
        <p:nvSpPr>
          <p:cNvPr id="394" name="Google Shape;394;g5cdb39bfd9_0_0"/>
          <p:cNvSpPr/>
          <p:nvPr/>
        </p:nvSpPr>
        <p:spPr>
          <a:xfrm>
            <a:off x="266694" y="1182433"/>
            <a:ext cx="8606100" cy="527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50" tIns="46025" rIns="92050" bIns="460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latin typeface="Arial"/>
              <a:cs typeface="Arial"/>
            </a:endParaRPr>
          </a:p>
          <a:p>
            <a:pPr algn="ctr"/>
            <a:r>
              <a:rPr lang="fr-FR" sz="1800" b="1" err="1">
                <a:latin typeface="Arial"/>
                <a:cs typeface="Arial"/>
              </a:rPr>
              <a:t>Crossdock</a:t>
            </a:r>
            <a:r>
              <a:rPr lang="fr-FR" sz="1800" b="1">
                <a:latin typeface="Arial"/>
                <a:cs typeface="Arial"/>
              </a:rPr>
              <a:t> </a:t>
            </a:r>
            <a:r>
              <a:rPr lang="fr-FR" sz="1800">
                <a:latin typeface="Arial"/>
                <a:cs typeface="Arial"/>
              </a:rPr>
              <a:t>est une société de logistique 3.0 et de transport routier, spécialisée dans la gestion complète de la </a:t>
            </a:r>
            <a:r>
              <a:rPr lang="fr-FR" sz="1800" err="1">
                <a:latin typeface="Arial"/>
                <a:cs typeface="Arial"/>
              </a:rPr>
              <a:t>Supply</a:t>
            </a:r>
            <a:r>
              <a:rPr lang="fr-FR" sz="1800">
                <a:latin typeface="Arial"/>
                <a:cs typeface="Arial"/>
              </a:rPr>
              <a:t> Chain.</a:t>
            </a:r>
            <a:endParaRPr lang="en-US" sz="1800">
              <a:cs typeface="Arial"/>
            </a:endParaRPr>
          </a:p>
          <a:p>
            <a:pPr algn="ctr"/>
            <a:r>
              <a:rPr lang="fr-FR" sz="1800">
                <a:solidFill>
                  <a:schemeClr val="dk1"/>
                </a:solidFill>
                <a:latin typeface="Arial"/>
                <a:cs typeface="Arial"/>
              </a:rPr>
              <a:t>C'est une SAS créé en 2012 et qui est basée à Cavaillon.</a:t>
            </a:r>
            <a:endParaRPr lang="fr-FR" sz="18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fr-FR" sz="2000">
              <a:solidFill>
                <a:schemeClr val="dk1"/>
              </a:solidFill>
              <a:cs typeface="Arial"/>
            </a:endParaRPr>
          </a:p>
        </p:txBody>
      </p:sp>
      <p:sp>
        <p:nvSpPr>
          <p:cNvPr id="415" name="Google Shape;415;g5cdb39bfd9_0_0"/>
          <p:cNvSpPr/>
          <p:nvPr/>
        </p:nvSpPr>
        <p:spPr>
          <a:xfrm>
            <a:off x="8446185" y="6285377"/>
            <a:ext cx="614700" cy="526800"/>
          </a:xfrm>
          <a:prstGeom prst="ellipse">
            <a:avLst/>
          </a:prstGeom>
          <a:solidFill>
            <a:srgbClr val="006699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lt1"/>
                </a:solidFill>
                <a:cs typeface="Arial"/>
              </a:rPr>
              <a:t>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DE97E58E-792C-4D1D-8983-34E952DA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1" y="3044099"/>
            <a:ext cx="4222377" cy="27580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27A3A2BB-415A-4D07-8E9D-B4AA11DA8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98" r="-270" b="37943"/>
          <a:stretch/>
        </p:blipFill>
        <p:spPr>
          <a:xfrm>
            <a:off x="2854619" y="1121719"/>
            <a:ext cx="3578855" cy="64224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FCFB44B-DAE4-485F-A862-DA0770BE5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737" y="3045827"/>
            <a:ext cx="4270400" cy="27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Visual Studio_Dark_4x3_PowerPoint">
  <a:themeElements>
    <a:clrScheme name="Visual Studio">
      <a:dk1>
        <a:srgbClr val="000000"/>
      </a:dk1>
      <a:lt1>
        <a:srgbClr val="FFFFFF"/>
      </a:lt1>
      <a:dk2>
        <a:srgbClr val="681888"/>
      </a:dk2>
      <a:lt2>
        <a:srgbClr val="DEE6F3"/>
      </a:lt2>
      <a:accent1>
        <a:srgbClr val="0FA1B8"/>
      </a:accent1>
      <a:accent2>
        <a:srgbClr val="056CB6"/>
      </a:accent2>
      <a:accent3>
        <a:srgbClr val="681888"/>
      </a:accent3>
      <a:accent4>
        <a:srgbClr val="260859"/>
      </a:accent4>
      <a:accent5>
        <a:srgbClr val="DEE6F3"/>
      </a:accent5>
      <a:accent6>
        <a:srgbClr val="525051"/>
      </a:accent6>
      <a:hlink>
        <a:srgbClr val="979596"/>
      </a:hlink>
      <a:folHlink>
        <a:srgbClr val="979596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Designs\FIREBALL.POT</Template>
  <TotalTime>84</TotalTime>
  <Words>3856</Words>
  <Application>Microsoft Office PowerPoint</Application>
  <PresentationFormat>Affichage à l'écran (4:3)</PresentationFormat>
  <Paragraphs>630</Paragraphs>
  <Slides>35</Slides>
  <Notes>35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Visual Studio_Dark_4x3_PowerPoint</vt:lpstr>
      <vt:lpstr>Thème Office</vt:lpstr>
      <vt:lpstr>3_Thème Office</vt:lpstr>
      <vt:lpstr>4_Thème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Philips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Alex</dc:creator>
  <cp:lastModifiedBy>Cheick Souleymane LY</cp:lastModifiedBy>
  <cp:revision>33</cp:revision>
  <cp:lastPrinted>2015-06-10T22:23:32Z</cp:lastPrinted>
  <dcterms:created xsi:type="dcterms:W3CDTF">1999-10-19T22:47:52Z</dcterms:created>
  <dcterms:modified xsi:type="dcterms:W3CDTF">2019-07-04T13:22:40Z</dcterms:modified>
</cp:coreProperties>
</file>